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9" r:id="rId3"/>
    <p:sldId id="261" r:id="rId4"/>
    <p:sldId id="262" r:id="rId5"/>
    <p:sldId id="402" r:id="rId6"/>
    <p:sldId id="283" r:id="rId7"/>
    <p:sldId id="364" r:id="rId8"/>
    <p:sldId id="298" r:id="rId9"/>
    <p:sldId id="299" r:id="rId10"/>
    <p:sldId id="300" r:id="rId11"/>
    <p:sldId id="332" r:id="rId12"/>
    <p:sldId id="395" r:id="rId13"/>
    <p:sldId id="307" r:id="rId14"/>
    <p:sldId id="370" r:id="rId15"/>
    <p:sldId id="371" r:id="rId16"/>
    <p:sldId id="373" r:id="rId17"/>
    <p:sldId id="399" r:id="rId18"/>
    <p:sldId id="392" r:id="rId19"/>
    <p:sldId id="380" r:id="rId20"/>
    <p:sldId id="391" r:id="rId21"/>
    <p:sldId id="376" r:id="rId22"/>
    <p:sldId id="377" r:id="rId23"/>
    <p:sldId id="378" r:id="rId24"/>
    <p:sldId id="379" r:id="rId25"/>
    <p:sldId id="388" r:id="rId26"/>
    <p:sldId id="389" r:id="rId27"/>
    <p:sldId id="403" r:id="rId28"/>
    <p:sldId id="404" r:id="rId29"/>
    <p:sldId id="405" r:id="rId30"/>
    <p:sldId id="385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66"/>
    <a:srgbClr val="FF6600"/>
    <a:srgbClr val="0066FF"/>
    <a:srgbClr val="996633"/>
    <a:srgbClr val="33CC33"/>
    <a:srgbClr val="00FF00"/>
    <a:srgbClr val="FFCC00"/>
    <a:srgbClr val="CC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737" autoAdjust="0"/>
  </p:normalViewPr>
  <p:slideViewPr>
    <p:cSldViewPr>
      <p:cViewPr varScale="1">
        <p:scale>
          <a:sx n="120" d="100"/>
          <a:sy n="120" d="100"/>
        </p:scale>
        <p:origin x="12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6"/>
    </p:cViewPr>
  </p:sorterViewPr>
  <p:notesViewPr>
    <p:cSldViewPr>
      <p:cViewPr>
        <p:scale>
          <a:sx n="75" d="100"/>
          <a:sy n="75" d="100"/>
        </p:scale>
        <p:origin x="-744" y="3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A1BF069A-C8D1-4E3F-9E75-CB5000E8AF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EEA4697-E266-461D-96DA-C5F1E59532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1"/>
            <a:ext cx="3038144" cy="464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8486D4EF-701E-4080-AAF3-A15653A2D8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3038145" cy="464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CA9E59AA-B5F5-4A0B-B84B-293DF9799D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2195"/>
            <a:ext cx="3038144" cy="46420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81BCEFC-0F8D-453A-ACA4-2810EA8179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>
            <a:extLst>
              <a:ext uri="{FF2B5EF4-FFF2-40B4-BE49-F238E27FC236}">
                <a16:creationId xmlns:a16="http://schemas.microsoft.com/office/drawing/2014/main" id="{7DC2C24C-EE08-4EA7-B69F-C5E9D2963C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90B34BCD-C69F-4CC5-8A6F-04AB34F66C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1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1028">
            <a:extLst>
              <a:ext uri="{FF2B5EF4-FFF2-40B4-BE49-F238E27FC236}">
                <a16:creationId xmlns:a16="http://schemas.microsoft.com/office/drawing/2014/main" id="{7219AA0F-7384-4E80-8B64-4BCA10530B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1029">
            <a:extLst>
              <a:ext uri="{FF2B5EF4-FFF2-40B4-BE49-F238E27FC236}">
                <a16:creationId xmlns:a16="http://schemas.microsoft.com/office/drawing/2014/main" id="{798E6677-89C2-412F-AEF2-BAC7CA57E7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6099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1030">
            <a:extLst>
              <a:ext uri="{FF2B5EF4-FFF2-40B4-BE49-F238E27FC236}">
                <a16:creationId xmlns:a16="http://schemas.microsoft.com/office/drawing/2014/main" id="{B55FE167-6126-46B5-B2F9-BCCBE91EBD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1031">
            <a:extLst>
              <a:ext uri="{FF2B5EF4-FFF2-40B4-BE49-F238E27FC236}">
                <a16:creationId xmlns:a16="http://schemas.microsoft.com/office/drawing/2014/main" id="{2DB8A53A-09B0-46FA-81A4-3889D88F3B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5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FDDB1FB-6E74-409B-B970-766740EB00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>
            <a:extLst>
              <a:ext uri="{FF2B5EF4-FFF2-40B4-BE49-F238E27FC236}">
                <a16:creationId xmlns:a16="http://schemas.microsoft.com/office/drawing/2014/main" id="{243FBB4E-E3F2-4A16-8C53-12C2E83DD5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719FA5-1A54-4FA2-A97E-D29FEDFF614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D8071364-7090-4940-B06B-D2CE0A812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EFCBE9E6-9BD7-4A6B-B32C-ADAC54F87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>
            <a:extLst>
              <a:ext uri="{FF2B5EF4-FFF2-40B4-BE49-F238E27FC236}">
                <a16:creationId xmlns:a16="http://schemas.microsoft.com/office/drawing/2014/main" id="{AFD7017D-4F0F-484F-8070-64350F4D4C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95F1DA-9114-43F4-9832-39B4DEC7799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5CB7EE3-FD5D-4FD5-B65D-8A5E6041DD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F16AB73-63D0-411F-9F45-AC8BE44EB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>
            <a:extLst>
              <a:ext uri="{FF2B5EF4-FFF2-40B4-BE49-F238E27FC236}">
                <a16:creationId xmlns:a16="http://schemas.microsoft.com/office/drawing/2014/main" id="{EA634B79-798D-451D-B9D4-423521D2B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854834-305B-47BB-BB6F-AAB293A8CF3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90C8210A-E83C-46D0-A724-BE653FEC67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45868D7-8C82-49C0-BF80-F6E437100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>
            <a:extLst>
              <a:ext uri="{FF2B5EF4-FFF2-40B4-BE49-F238E27FC236}">
                <a16:creationId xmlns:a16="http://schemas.microsoft.com/office/drawing/2014/main" id="{821626FB-8337-4A30-8894-2E1994E41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571BF8-4750-4EE0-AF51-0F6B2AB9AAC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208107E4-419E-42EC-9017-7D86C94B1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BDEB2ED-DD9C-4756-9C85-E54B8D7CA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>
            <a:extLst>
              <a:ext uri="{FF2B5EF4-FFF2-40B4-BE49-F238E27FC236}">
                <a16:creationId xmlns:a16="http://schemas.microsoft.com/office/drawing/2014/main" id="{BA5B073C-577E-4D2D-9178-E9A5524BE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3BE9071-840E-42F1-8901-29FB1466412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076BB7F-E937-4200-B86D-1183685FBF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DAA461D-AA88-4536-A4F7-AB208037B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>
            <a:extLst>
              <a:ext uri="{FF2B5EF4-FFF2-40B4-BE49-F238E27FC236}">
                <a16:creationId xmlns:a16="http://schemas.microsoft.com/office/drawing/2014/main" id="{B6E607A5-D2E3-492B-87C9-EAD841596B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336BEEA-E327-4CDE-A0F9-14E8B36938C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87B1CB9-A042-479B-9288-76787136A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C9545B7D-BA6D-4B7C-8F34-9819E02C4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>
            <a:extLst>
              <a:ext uri="{FF2B5EF4-FFF2-40B4-BE49-F238E27FC236}">
                <a16:creationId xmlns:a16="http://schemas.microsoft.com/office/drawing/2014/main" id="{7AE13842-825F-4B74-813E-DCDF92109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1ACABD-9BFB-422A-A6D1-AE1A4A24817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1F695A26-5052-4306-8B28-07AF9E491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8ACA851-E42F-4E75-99CB-9FE4BADB2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>
            <a:extLst>
              <a:ext uri="{FF2B5EF4-FFF2-40B4-BE49-F238E27FC236}">
                <a16:creationId xmlns:a16="http://schemas.microsoft.com/office/drawing/2014/main" id="{1928B4D7-0931-4458-8FFB-7226AE6B3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8AA802-5A38-46EF-8536-230C18E43EF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0A2697A-7E74-4010-A570-17140104B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5A256047-2114-42FC-A24F-5CCBEC619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>
            <a:extLst>
              <a:ext uri="{FF2B5EF4-FFF2-40B4-BE49-F238E27FC236}">
                <a16:creationId xmlns:a16="http://schemas.microsoft.com/office/drawing/2014/main" id="{D3358A23-F46F-4D50-8693-000B4178DE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89148C-674A-4EBB-9EE6-B1BCF046C53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1359468-38E7-4457-84D6-F1406FD42E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A89C759-8C2D-4B22-BCEE-0A9C76F60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>
            <a:extLst>
              <a:ext uri="{FF2B5EF4-FFF2-40B4-BE49-F238E27FC236}">
                <a16:creationId xmlns:a16="http://schemas.microsoft.com/office/drawing/2014/main" id="{723A0F57-F0E2-4D27-BC09-283C34F4B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B3A9E-5DF9-4C0C-8C4E-0FBB54099B9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E6A978DF-9C26-4961-8818-503B4DCA88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0A1AF98-3885-4129-A10B-ED27A8EFF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>
            <a:extLst>
              <a:ext uri="{FF2B5EF4-FFF2-40B4-BE49-F238E27FC236}">
                <a16:creationId xmlns:a16="http://schemas.microsoft.com/office/drawing/2014/main" id="{91C1259A-8674-4064-B28B-49B2ED054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F06369-A8B7-49FC-86B6-89B8470DE4E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38557A8-11AF-49CA-9450-D6C2B22A87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89D48ED-04E7-4A0B-A7F6-AF009E245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>
            <a:extLst>
              <a:ext uri="{FF2B5EF4-FFF2-40B4-BE49-F238E27FC236}">
                <a16:creationId xmlns:a16="http://schemas.microsoft.com/office/drawing/2014/main" id="{F56033F4-EC34-4DAF-A3B7-D0E0E83FA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C0ACFB-8C17-491E-9A83-BD0FD0C3E1D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27CF149-704A-479E-A75A-24D08B027A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0B83B5D-EAD5-4F4E-930C-BA83B1A545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>
            <a:extLst>
              <a:ext uri="{FF2B5EF4-FFF2-40B4-BE49-F238E27FC236}">
                <a16:creationId xmlns:a16="http://schemas.microsoft.com/office/drawing/2014/main" id="{FA8A581A-1187-48E9-9735-A43E460EA8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C2DA6B-7E6F-4B10-BBD4-6E1266D20B27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88D9416A-12F5-4048-9DE1-BB1679358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4A552E2A-062D-4396-9859-1139EE53A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>
            <a:extLst>
              <a:ext uri="{FF2B5EF4-FFF2-40B4-BE49-F238E27FC236}">
                <a16:creationId xmlns:a16="http://schemas.microsoft.com/office/drawing/2014/main" id="{BCF51C41-1EE7-4CA0-BC37-DFCCA4C8C0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0C10FF-AB11-421C-B655-3C6CB7CA5A5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0A8C6C7-3C60-4400-BD94-F993F9FA1D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C51591B9-71DE-42B0-B8BE-48775F9AB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>
            <a:extLst>
              <a:ext uri="{FF2B5EF4-FFF2-40B4-BE49-F238E27FC236}">
                <a16:creationId xmlns:a16="http://schemas.microsoft.com/office/drawing/2014/main" id="{0A72CBD4-F830-4123-B54F-927EFBD55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BF446C-61CA-4D3E-B2B9-C1EAA0E5A25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6D83E18-8F5A-4797-8546-CCA3C6E2D2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E9475514-0509-4941-B248-175126DAAD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>
            <a:extLst>
              <a:ext uri="{FF2B5EF4-FFF2-40B4-BE49-F238E27FC236}">
                <a16:creationId xmlns:a16="http://schemas.microsoft.com/office/drawing/2014/main" id="{A4DF7A06-8AD8-440B-BA3C-E1F2DACB57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672211-FB4B-4076-BEB2-1D417AA31044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AD74B177-0448-447C-9043-067E800BB7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9C7D63F0-BD52-485E-8A6F-AAA735AF6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DDB1FB-6E74-409B-B970-766740EB00E6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689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>
            <a:extLst>
              <a:ext uri="{FF2B5EF4-FFF2-40B4-BE49-F238E27FC236}">
                <a16:creationId xmlns:a16="http://schemas.microsoft.com/office/drawing/2014/main" id="{A229BAA8-E562-4C90-A5D5-5A5B83F611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019A27-DA48-4777-AAB7-07DE2914F04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D42D839-4CD9-441C-8DAF-6E1CA91CE9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DCF453A-D7C5-4359-8D4F-BF6F045EB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>
            <a:extLst>
              <a:ext uri="{FF2B5EF4-FFF2-40B4-BE49-F238E27FC236}">
                <a16:creationId xmlns:a16="http://schemas.microsoft.com/office/drawing/2014/main" id="{6E29A4FB-489B-4684-A594-35BEFA323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F56474-5945-49F9-BABA-B6CB186F5B7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6D60436-3CC0-4282-9674-1D8EB55908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96CD3F9-4ED7-4C36-8F20-6C122155C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>
            <a:extLst>
              <a:ext uri="{FF2B5EF4-FFF2-40B4-BE49-F238E27FC236}">
                <a16:creationId xmlns:a16="http://schemas.microsoft.com/office/drawing/2014/main" id="{0A2FE8A1-E108-478B-BD74-E4F9D6C58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87AC47-C179-4EAA-A071-788337F939A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C3440E7-BE44-4F09-9AB9-0C816A9372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EDD9FF2-0818-4841-9731-DAA2C10BF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>
            <a:extLst>
              <a:ext uri="{FF2B5EF4-FFF2-40B4-BE49-F238E27FC236}">
                <a16:creationId xmlns:a16="http://schemas.microsoft.com/office/drawing/2014/main" id="{C74F6614-95D0-4F5D-A13B-DC4554BD5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62AB486-4175-4B55-8E9D-BBBA0584DAE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13A1741B-67B3-4E42-AEE1-C7903FEFA1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E8D2618-ECF7-4DF4-84FE-3B81D5266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>
            <a:extLst>
              <a:ext uri="{FF2B5EF4-FFF2-40B4-BE49-F238E27FC236}">
                <a16:creationId xmlns:a16="http://schemas.microsoft.com/office/drawing/2014/main" id="{47CD2A4B-F4F6-4630-B8E2-372DA369D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41250A-4293-4644-9FD8-023C1A42550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08D11FA-86C1-4C26-8DDB-5C784A178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FBFE2BE-331A-4CE8-9163-E8CA076ED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>
            <a:extLst>
              <a:ext uri="{FF2B5EF4-FFF2-40B4-BE49-F238E27FC236}">
                <a16:creationId xmlns:a16="http://schemas.microsoft.com/office/drawing/2014/main" id="{953F5A87-FFCD-48DF-9BB4-BD4F2793D5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B661CD-3021-41E1-97E1-100D5BB9AF4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A3776C8-B7E3-4976-BCB5-CC74BBAB29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72BE7EA-3C38-4BCF-AE84-1E05EF97F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>
            <a:extLst>
              <a:ext uri="{FF2B5EF4-FFF2-40B4-BE49-F238E27FC236}">
                <a16:creationId xmlns:a16="http://schemas.microsoft.com/office/drawing/2014/main" id="{B8697EB1-CBD3-46F7-8435-19476A423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6130" indent="-275434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3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2433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3128" indent="-220348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646992-1956-4B88-99DF-2C91820CA71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FF1997BA-FD64-4CE2-88FA-318F541FE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AB002E50-5437-4966-A351-87582B40E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331380D-49BC-4A73-8DAA-3DF9BD2E9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3F1006BD-A11A-4E4F-983D-04B8BD2572C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99FAFD42-ACD8-4A35-9167-22617C3D4CD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3BBD3949-9EDB-4DB0-AD7A-C0811685EFE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B7218A32-1ACC-481A-9421-34EB7B96D62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54F361E7-C3BC-4FEB-B605-0CE55A95EC1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1FC3EC97-47BC-448F-877D-15D59356DD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8850C543-8EB7-4DE8-BF1A-22E131302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</p:grpSp>
      <p:sp>
        <p:nvSpPr>
          <p:cNvPr id="3512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09471179-8E9F-4B77-A468-D3A6C356CE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297F411-9DAF-4A03-AD34-100D8905E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01BCF1C4-0924-4150-826D-08C05DFA99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0207C846-FA06-4478-91E2-4F3D43354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34394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4C3819-11F7-4CC0-AC97-4E0E34D632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6BF69-F905-4A48-B713-8EAFB6A26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5579BF-BC0A-4181-B86A-A7205124E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8F2FE-CAFC-474E-B241-3302660A7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24531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3570B9-3BE0-44ED-88B8-3D8E7CD304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2B905F-B18C-4AE7-9F6A-86F8F8284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36143E-5B48-4779-9FB4-1374D1B01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01B47-22EA-4788-8B5A-DDBE611BB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150313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7AA267-4DBC-4BC2-84ED-ABABAA851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17FCF5-EE4B-49D8-BDF6-0494C2AFB8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74A938-CCCC-45BE-897C-B375FFB80C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18BAC7-6720-4D1B-9B7E-C5E0C30E4C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503864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1D64DE-2CBB-4F63-B58A-1C96C95A2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97AC0-C058-4969-AE82-0F155D70D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8BC3FA-8C66-425A-980D-CAE4A8D59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572A1-8AA5-4EA8-9826-270B349F1F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378147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3071E9-61E2-4EB0-9706-6A6EE101C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A7AECE-636D-4649-8A88-37D264EF02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9406C1-B361-44BE-9781-F2678DFB15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6A00F-EF0F-4008-BE8E-8CA628E36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79540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03BCA94-5CC3-466A-9364-9322159B2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EB18FFB-2F36-43BF-9635-F23EC697E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AA4280D-117D-456E-A486-C451222117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BC64E-3C11-4776-A88A-26F8DF445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522537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D8B2979-3CA2-484B-A55D-B22F11EEBD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259C8A-FF4C-4C6A-9073-3FF54AD80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D5D936-2E79-4982-8005-4E78FA0CBA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47E98-D25B-4F4A-BD17-3042A0A61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048650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2AA9A4-8882-412A-A76B-5B8E495C0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4917AB8-9E34-4CE1-80EA-5869A3128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4B97B6-86F5-415E-822E-4BF111AB4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D3DD8-0C00-4C7F-866C-9E3B92A7FA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580725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D09FC1-A6E0-483C-AF5C-6ADB05E2AF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754DD-54D8-4D8A-9BA0-E7142668EA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45FB48-3413-4A54-8660-09A2132476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DEC05-8B46-4745-9AD8-C4D82BF28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360622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D00A7-DC3D-4191-8C6E-35C20E6C9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4DCC83-BF4D-42D0-8D27-75EE8A9AB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870018-09FE-460C-AB23-916C219FC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BE5EA-E70C-42D1-A14D-3C6C14144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623645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A0DA31-337D-45C9-9860-93D3A31CF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10ABC8-393C-4726-ADF9-40B71FB70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D627DB11-555C-4A6C-9DD9-9E054E9963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F25D2764-60AB-4014-A003-434F31D0EF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C1242002-27B7-4287-AC17-75AF2D581E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BC2D83B5-345B-46E6-BA69-1720523C403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055" name="Group 7">
            <a:extLst>
              <a:ext uri="{FF2B5EF4-FFF2-40B4-BE49-F238E27FC236}">
                <a16:creationId xmlns:a16="http://schemas.microsoft.com/office/drawing/2014/main" id="{BA7A5A30-A350-4D90-8CD6-36FFF54C7D00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E34EA912-E09D-4B75-A906-6DE4422184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9">
              <a:extLst>
                <a:ext uri="{FF2B5EF4-FFF2-40B4-BE49-F238E27FC236}">
                  <a16:creationId xmlns:a16="http://schemas.microsoft.com/office/drawing/2014/main" id="{73BF8BC4-30F3-489E-AD59-A7C7A958A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34" name="Rectangle 10">
              <a:extLst>
                <a:ext uri="{FF2B5EF4-FFF2-40B4-BE49-F238E27FC236}">
                  <a16:creationId xmlns:a16="http://schemas.microsoft.com/office/drawing/2014/main" id="{7D0CB728-6EF1-4CDE-8417-0098A07E1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35" name="Rectangle 11">
              <a:extLst>
                <a:ext uri="{FF2B5EF4-FFF2-40B4-BE49-F238E27FC236}">
                  <a16:creationId xmlns:a16="http://schemas.microsoft.com/office/drawing/2014/main" id="{2258329B-D7DA-463B-8304-DD2E1131E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36" name="Rectangle 12">
              <a:extLst>
                <a:ext uri="{FF2B5EF4-FFF2-40B4-BE49-F238E27FC236}">
                  <a16:creationId xmlns:a16="http://schemas.microsoft.com/office/drawing/2014/main" id="{5AC1BA2D-5E5C-47EC-A7B6-A1A5481BA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 spd="slow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udget.mt.gov/fisc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hyperlink" Target="mailto:JNevins@mt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jnevins@mt.gov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4" Type="http://schemas.openxmlformats.org/officeDocument/2006/relationships/hyperlink" Target="mailto:nhall@mt.g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dLCIvg1t&amp;id=8D3DE7B7B27CE363FC98F770E778BA51B7AA80B2&amp;thid=OIP.dLCIvg1tXTZKOMxnsLdm-gHaH9&amp;mediaurl=https://annakatmore.files.wordpress.com/2014/05/gold-coins-dollar-sign-clipart-2638170.jpg&amp;exph=1219&amp;expw=1133&amp;q=clip+art+free+dollar+signs&amp;simid=608021364457147834&amp;selectedIndex=257&amp;adlt=stric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54EEE7-FD9E-4F79-9878-F1DADE302C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371600"/>
            <a:ext cx="8153400" cy="2057400"/>
          </a:xfrm>
        </p:spPr>
        <p:txBody>
          <a:bodyPr/>
          <a:lstStyle/>
          <a:p>
            <a:pPr algn="ctr" eaLnBrk="1" hangingPunct="1"/>
            <a:r>
              <a:rPr lang="en-US" altLang="en-US" sz="6000"/>
              <a:t>FISCAL NOTE PREPARATION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4AD3FFB-EACE-4B3E-B6E1-36E4F1104E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4146550"/>
            <a:ext cx="7696200" cy="141605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Presented by 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Office of Budget &amp; Program Planning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400" dirty="0">
                <a:solidFill>
                  <a:srgbClr val="33CC33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budget.mt.gov/Fiscal-Notes</a:t>
            </a:r>
            <a:endParaRPr lang="en-US" altLang="en-US" sz="2400" dirty="0">
              <a:solidFill>
                <a:srgbClr val="33CC33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Line 10">
            <a:extLst>
              <a:ext uri="{FF2B5EF4-FFF2-40B4-BE49-F238E27FC236}">
                <a16:creationId xmlns:a16="http://schemas.microsoft.com/office/drawing/2014/main" id="{B2E64834-2095-433A-8663-E2F33C53F2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5052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895344-093E-44EC-8FDA-AE33280CD3B4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F2A536-2622-4441-B17A-C14BAC88D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37423D42-D388-4D86-9F89-3231E2C492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109" name="Picture 14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93F343F2-D5D9-48DB-9F2A-93A0CFF4E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3" descr="See the source image">
            <a:extLst>
              <a:ext uri="{FF2B5EF4-FFF2-40B4-BE49-F238E27FC236}">
                <a16:creationId xmlns:a16="http://schemas.microsoft.com/office/drawing/2014/main" id="{1430A9A7-2C6E-419E-BF48-1A8535AFA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8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225E60E3-7B17-4CBB-B95A-52256D129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7">
            <a:extLst>
              <a:ext uri="{FF2B5EF4-FFF2-40B4-BE49-F238E27FC236}">
                <a16:creationId xmlns:a16="http://schemas.microsoft.com/office/drawing/2014/main" id="{DED36E7A-FD66-427B-9A07-5CA98EEA3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-7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EE8576C-E375-49E2-98A3-04A254CAD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Read the bill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1EDFE78C-4450-4BB2-A293-35A557FFB3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048000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b="1" dirty="0"/>
              <a:t>This is the most important step.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Read, reread, and discuss with others until the bill is absolutely clear.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Bills are available on LAWS.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Check the version of the bill to be sure you prepare a fiscal note for the version requested.</a:t>
            </a:r>
          </a:p>
        </p:txBody>
      </p:sp>
      <p:sp>
        <p:nvSpPr>
          <p:cNvPr id="14341" name="Line 10">
            <a:extLst>
              <a:ext uri="{FF2B5EF4-FFF2-40B4-BE49-F238E27FC236}">
                <a16:creationId xmlns:a16="http://schemas.microsoft.com/office/drawing/2014/main" id="{1F5BEE95-2440-4CBA-B2D5-304ED4B7D9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9E4C62-C5F2-4B8F-ABBE-CB296E8F579F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54D3925-EDC9-45B3-89D7-0B40E3A2C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1A455426-FF05-45ED-80A1-36B50E02E3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36ED400C-D1FD-4D36-BE70-2F5408FFC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F530B521-A63D-4BD3-B243-AB01A84EA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A35BC8E7-783E-4D49-883D-B75184DF4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6A6F864D-F7C6-4752-9ABE-D5B832BF6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7620000" cy="685800"/>
          </a:xfrm>
        </p:spPr>
        <p:txBody>
          <a:bodyPr/>
          <a:lstStyle/>
          <a:p>
            <a:pPr eaLnBrk="1" hangingPunct="1"/>
            <a:r>
              <a:rPr lang="en-US" altLang="en-US" dirty="0"/>
              <a:t>Access the fiscal note template    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88EB6B42-ED88-4198-9347-5E30922577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07" y="2438400"/>
            <a:ext cx="8382000" cy="3886200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Budget.mt.gov/Fiscal-Notes</a:t>
            </a:r>
          </a:p>
          <a:p>
            <a:pPr marL="231775" indent="-231775"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endParaRPr lang="en-US" altLang="en-US" dirty="0"/>
          </a:p>
        </p:txBody>
      </p:sp>
      <p:sp>
        <p:nvSpPr>
          <p:cNvPr id="15365" name="Line 10">
            <a:extLst>
              <a:ext uri="{FF2B5EF4-FFF2-40B4-BE49-F238E27FC236}">
                <a16:creationId xmlns:a16="http://schemas.microsoft.com/office/drawing/2014/main" id="{CD033078-4A0E-40B9-899C-585F8AB1E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7B4757-0D8F-4530-A4FB-8DA8F6256F0A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08719DE-5833-4EAC-B020-606ADCD98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CF05FC18-BE51-48EA-A7E2-656B93882D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4E2387CE-2A0A-41DB-910D-7EF2C55F7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B7ECE6DC-C1DD-4E86-9F72-9CEBC36C5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7DA7FD1D-C4DB-4C80-BCD5-461D4A650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D27A29-F156-9E73-EAFE-8BE9B0802E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801" y="2895601"/>
            <a:ext cx="4495800" cy="302826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3FCFDB-EE87-35D1-8377-93D7CA86BA3C}"/>
              </a:ext>
            </a:extLst>
          </p:cNvPr>
          <p:cNvSpPr txBox="1"/>
          <p:nvPr/>
        </p:nvSpPr>
        <p:spPr>
          <a:xfrm>
            <a:off x="805584" y="5955268"/>
            <a:ext cx="770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Edge users must save/download a copy to their local system before editing files.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1669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>
            <a:extLst>
              <a:ext uri="{FF2B5EF4-FFF2-40B4-BE49-F238E27FC236}">
                <a16:creationId xmlns:a16="http://schemas.microsoft.com/office/drawing/2014/main" id="{C71A6BA1-AF5F-4353-9448-B3F03B53A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7620000" cy="685800"/>
          </a:xfrm>
        </p:spPr>
        <p:txBody>
          <a:bodyPr/>
          <a:lstStyle/>
          <a:p>
            <a:pPr eaLnBrk="1" hangingPunct="1"/>
            <a:r>
              <a:rPr lang="en-US" altLang="en-US" dirty="0"/>
              <a:t>Access the fiscal note template    </a:t>
            </a:r>
          </a:p>
        </p:txBody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0A3BFEB4-09A5-4B23-911C-3A8C5C3137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438400"/>
            <a:ext cx="8077200" cy="1219200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Select bill, title and sponsor will auto fill.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Select the status.  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Select appropriate check boxes.</a:t>
            </a:r>
          </a:p>
          <a:p>
            <a:pPr eaLnBrk="1" hangingPunct="1">
              <a:buFont typeface="Wingdings" panose="05000000000000000000" pitchFamily="2" charset="2"/>
              <a:buChar char="è"/>
            </a:pPr>
            <a:endParaRPr lang="en-US" altLang="en-US" sz="1800" dirty="0"/>
          </a:p>
        </p:txBody>
      </p:sp>
      <p:sp>
        <p:nvSpPr>
          <p:cNvPr id="1030" name="Line 10">
            <a:extLst>
              <a:ext uri="{FF2B5EF4-FFF2-40B4-BE49-F238E27FC236}">
                <a16:creationId xmlns:a16="http://schemas.microsoft.com/office/drawing/2014/main" id="{D9437956-FF53-46C5-B33E-4A37EC7BF1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1336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1" name="Rectangle 12">
            <a:extLst>
              <a:ext uri="{FF2B5EF4-FFF2-40B4-BE49-F238E27FC236}">
                <a16:creationId xmlns:a16="http://schemas.microsoft.com/office/drawing/2014/main" id="{883D74C6-32B8-4E19-8291-3E1AC00A9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3C3D00-DDD0-4595-BE55-E85CF9C9ADD0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B9CFBB6-1C53-435D-A410-2E5ACBBD5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F0BDA23F-1BE4-4F10-95B4-1D073D8E59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6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53808109-6E5E-4B56-8EAB-6CB424505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See the source image">
            <a:extLst>
              <a:ext uri="{FF2B5EF4-FFF2-40B4-BE49-F238E27FC236}">
                <a16:creationId xmlns:a16="http://schemas.microsoft.com/office/drawing/2014/main" id="{0BE34C03-D3AB-4BE2-9170-5FC5527FF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708312CD-05C5-4F8C-AB73-7295766C8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F0340A-8C83-8A94-C102-1647978661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274" y="4267200"/>
            <a:ext cx="7500135" cy="1828800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/>
      <p:bldP spid="3737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0A4C2999-EE96-4F9E-9CE5-D557BF842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Fiscal note naming convention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3E4D05BD-8714-4570-BDFD-D4FC039C8D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2800" dirty="0"/>
              <a:t>Senate Bills – </a:t>
            </a:r>
            <a:r>
              <a:rPr lang="en-US" altLang="en-US" sz="2800" dirty="0" err="1"/>
              <a:t>Sxxxxaaaa.vv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2800" dirty="0"/>
              <a:t>House Bills – </a:t>
            </a:r>
            <a:r>
              <a:rPr lang="en-US" altLang="en-US" sz="2800" dirty="0" err="1"/>
              <a:t>Hxxxxaaaa.vv</a:t>
            </a:r>
            <a:r>
              <a:rPr lang="en-US" altLang="en-US" sz="2800" dirty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x = bill number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	a = agency number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		v = version on bill in top right corner</a:t>
            </a:r>
          </a:p>
          <a:p>
            <a:pPr eaLnBrk="1" hangingPunct="1">
              <a:lnSpc>
                <a:spcPct val="8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2800" dirty="0"/>
              <a:t>Add “r” for revised and “</a:t>
            </a:r>
            <a:r>
              <a:rPr lang="en-US" altLang="en-US" sz="2800" dirty="0" err="1"/>
              <a:t>dr</a:t>
            </a:r>
            <a:r>
              <a:rPr lang="en-US" altLang="en-US" sz="2800" dirty="0"/>
              <a:t>” for dedicated revenue</a:t>
            </a:r>
          </a:p>
        </p:txBody>
      </p:sp>
      <p:sp>
        <p:nvSpPr>
          <p:cNvPr id="17413" name="Line 10">
            <a:extLst>
              <a:ext uri="{FF2B5EF4-FFF2-40B4-BE49-F238E27FC236}">
                <a16:creationId xmlns:a16="http://schemas.microsoft.com/office/drawing/2014/main" id="{FFC9E84C-6693-45FE-BD6A-CF07C4EE3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7699350-BBB2-476B-A373-6B21FC9B6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257800"/>
            <a:ext cx="4114800" cy="838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7950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+mn-lt"/>
              </a:defRPr>
            </a:lvl3pPr>
            <a:lvl4pPr marL="1827213" indent="-438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297113" indent="-4683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800" kern="0" dirty="0"/>
              <a:t>H</a:t>
            </a:r>
            <a:r>
              <a:rPr lang="en-US" altLang="en-US" sz="4800" u="sng" kern="0" dirty="0"/>
              <a:t>0044</a:t>
            </a:r>
            <a:r>
              <a:rPr lang="en-US" altLang="en-US" sz="4800" kern="0" dirty="0"/>
              <a:t>3501.01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3432F5E-0C0E-4A12-81C3-67DEB1941BA6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9924F20-6291-4C75-B44F-08B4653E3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4262B606-ED29-43F3-BA0B-2C6A5A2C32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5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A3084004-69E3-4699-B0D1-C3437DB51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See the source image">
            <a:extLst>
              <a:ext uri="{FF2B5EF4-FFF2-40B4-BE49-F238E27FC236}">
                <a16:creationId xmlns:a16="http://schemas.microsoft.com/office/drawing/2014/main" id="{9BCC1370-6698-4494-A548-369B04B4D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64936E91-E4A8-459D-926B-5396C417D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 build="p" autoUpdateAnimBg="0"/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>
            <a:extLst>
              <a:ext uri="{FF2B5EF4-FFF2-40B4-BE49-F238E27FC236}">
                <a16:creationId xmlns:a16="http://schemas.microsoft.com/office/drawing/2014/main" id="{26F1ED68-653C-49D0-9D63-3558EAF55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Fiscal Analysis</a:t>
            </a:r>
          </a:p>
        </p:txBody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4E6CC5D6-8F0C-4ED1-B9C0-DB4BA07004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686800" cy="4302125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Assumptions: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State the facts and only the facts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Short concise sentences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Use the Executive Budget to begin adjustments 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Separate each assumption as you calculate the fiscal impact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Structure assumptions to follow steps of preparation</a:t>
            </a:r>
          </a:p>
        </p:txBody>
      </p:sp>
      <p:sp>
        <p:nvSpPr>
          <p:cNvPr id="18437" name="Line 10">
            <a:extLst>
              <a:ext uri="{FF2B5EF4-FFF2-40B4-BE49-F238E27FC236}">
                <a16:creationId xmlns:a16="http://schemas.microsoft.com/office/drawing/2014/main" id="{E6089927-6846-4E5F-A6F8-1FB669C54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05103A-C34A-4507-BDCF-DFD74EFA8927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29216EA-80FA-42EE-A28F-A41FDF80E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90ABE0F7-7DD5-42D1-907A-C40A22810D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D9395156-FCF5-48F4-A48D-CE38C9758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E156FC3E-D9AB-4EA4-8B50-601C50ADA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C6EA3494-9E89-40D0-A8D0-765509C7B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7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/>
      <p:bldP spid="28774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1026">
            <a:extLst>
              <a:ext uri="{FF2B5EF4-FFF2-40B4-BE49-F238E27FC236}">
                <a16:creationId xmlns:a16="http://schemas.microsoft.com/office/drawing/2014/main" id="{8DE24B47-0BFE-44D4-B4A2-AEE4A4985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Fiscal Analysis </a:t>
            </a:r>
            <a:r>
              <a:rPr lang="en-US" altLang="en-US" sz="3200" dirty="0"/>
              <a:t>(continued)</a:t>
            </a:r>
          </a:p>
        </p:txBody>
      </p:sp>
      <p:sp>
        <p:nvSpPr>
          <p:cNvPr id="289795" name="Rectangle 1027">
            <a:extLst>
              <a:ext uri="{FF2B5EF4-FFF2-40B4-BE49-F238E27FC236}">
                <a16:creationId xmlns:a16="http://schemas.microsoft.com/office/drawing/2014/main" id="{C35F48AA-A8C1-4962-BA05-9CEA7721F3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302125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Assumptions (continued)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Note where the numbers came from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Document source of assumptions</a:t>
            </a:r>
          </a:p>
          <a:p>
            <a:pPr lvl="1"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If bill imposes a new requirement - cite workload measures that will be used to determine expenditure estimate.</a:t>
            </a:r>
          </a:p>
        </p:txBody>
      </p:sp>
      <p:sp>
        <p:nvSpPr>
          <p:cNvPr id="19461" name="Line 1034">
            <a:extLst>
              <a:ext uri="{FF2B5EF4-FFF2-40B4-BE49-F238E27FC236}">
                <a16:creationId xmlns:a16="http://schemas.microsoft.com/office/drawing/2014/main" id="{C9AB41B0-2E2A-4DB3-B30E-A8E8AC0C5B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BCE4B-4605-4F87-90BC-AF463358BE7F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4CB582-81C4-4C1A-8ED0-8BE377F75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8E4808E8-2293-4C7B-BA4A-ED1EAD975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50B0A232-2270-4C09-B8B4-9BF4DE6E0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42F9FF76-1790-4E55-B7C0-C03F0AA83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F808CD2F-94F7-4B62-81D7-D986D07706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4" grpId="0"/>
      <p:bldP spid="289795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26">
            <a:extLst>
              <a:ext uri="{FF2B5EF4-FFF2-40B4-BE49-F238E27FC236}">
                <a16:creationId xmlns:a16="http://schemas.microsoft.com/office/drawing/2014/main" id="{2310D9FF-F4B1-4E83-BDBA-2FB0ECD36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Fiscal Analysis </a:t>
            </a:r>
            <a:r>
              <a:rPr lang="en-US" altLang="en-US" sz="3200"/>
              <a:t>(continued)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89131C-7CC6-4EA2-BA52-3A0649563854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1BC0298-F14C-49EC-AB7E-16B09A033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A2AEFEE1-AC1C-4813-B662-CC55DE0C97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887EB589-071E-4220-8781-CF16C2E07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C705FB3E-BF7E-4FDC-BC80-255BAB5C3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A3C5993B-8A01-4768-9EA2-2DA3AE8A5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AA1F5C-F69D-97E1-B834-8D1492B7EF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3681" y="1524000"/>
            <a:ext cx="5340793" cy="4995989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>
            <a:extLst>
              <a:ext uri="{FF2B5EF4-FFF2-40B4-BE49-F238E27FC236}">
                <a16:creationId xmlns:a16="http://schemas.microsoft.com/office/drawing/2014/main" id="{D90F0D91-3656-4A4B-B290-6E5BF1CC3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Fiscal Analysis </a:t>
            </a:r>
            <a:r>
              <a:rPr lang="en-US" altLang="en-US" sz="3200" dirty="0"/>
              <a:t>(continued)</a:t>
            </a:r>
          </a:p>
        </p:txBody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D3D9CA0B-5399-4D48-BDB1-ED1646CD67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03475"/>
            <a:ext cx="8229600" cy="3540125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Fiscal Impact    </a:t>
            </a:r>
            <a:r>
              <a:rPr lang="en-US" altLang="en-US" dirty="0">
                <a:solidFill>
                  <a:srgbClr val="33CC33"/>
                </a:solidFill>
              </a:rPr>
              <a:t>4 Years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FTE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Expenditures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Show expenditures at first level by program, as presented in HB 2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Use no inflation for FY 2024 and FY 2025 and 1.5% inflation for FY 2026 and FY 2027, if applicable</a:t>
            </a:r>
          </a:p>
        </p:txBody>
      </p:sp>
      <p:sp>
        <p:nvSpPr>
          <p:cNvPr id="21509" name="Line 10">
            <a:extLst>
              <a:ext uri="{FF2B5EF4-FFF2-40B4-BE49-F238E27FC236}">
                <a16:creationId xmlns:a16="http://schemas.microsoft.com/office/drawing/2014/main" id="{AA7D1887-6FFA-4D53-8698-E6352E3156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7B2943-37F3-402A-AE56-1D07E9D6BA30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EE0B4D2-C2D4-41D3-969F-476F94556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D0EAF43D-DF8F-417B-8FB7-522694FD8A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A86046C6-2743-417B-8395-EB6E165B6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EE278679-5593-4DEF-9B82-39A035610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B4B4FE13-D9B6-4F4F-84A5-2F78A63B2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4" grpId="0"/>
      <p:bldP spid="402435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>
            <a:extLst>
              <a:ext uri="{FF2B5EF4-FFF2-40B4-BE49-F238E27FC236}">
                <a16:creationId xmlns:a16="http://schemas.microsoft.com/office/drawing/2014/main" id="{A38CA688-CB93-42B8-9B73-BF6A3A0D3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Fiscal Analysis </a:t>
            </a:r>
            <a:r>
              <a:rPr lang="en-US" altLang="en-US" sz="3200" dirty="0"/>
              <a:t>(continued)</a:t>
            </a:r>
          </a:p>
        </p:txBody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879B3F75-ADE6-4FD5-A730-6650560C70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03475"/>
            <a:ext cx="8229600" cy="39973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Fiscal Impact    </a:t>
            </a:r>
            <a:r>
              <a:rPr lang="en-US" altLang="en-US" dirty="0">
                <a:solidFill>
                  <a:srgbClr val="33CC33"/>
                </a:solidFill>
              </a:rPr>
              <a:t>(continued)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Fund expenditures by revenue source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Revenues for agency by revenue source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Net Impact to Fund Balance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sz="2800" dirty="0"/>
              <a:t>Show estimated impact by funding source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sz="2800" dirty="0"/>
              <a:t>A positive number will indicate an increase in the fund balance while a negative is a decrease</a:t>
            </a:r>
            <a:endParaRPr lang="en-US" altLang="en-US" dirty="0"/>
          </a:p>
        </p:txBody>
      </p:sp>
      <p:sp>
        <p:nvSpPr>
          <p:cNvPr id="22533" name="Line 10">
            <a:extLst>
              <a:ext uri="{FF2B5EF4-FFF2-40B4-BE49-F238E27FC236}">
                <a16:creationId xmlns:a16="http://schemas.microsoft.com/office/drawing/2014/main" id="{5709DC80-EB31-4D25-8392-0047854BF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561F36-379C-472C-9402-AC98B065574C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939D933-0E59-4490-97AE-4FFBEAB88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0F3871CA-FA18-4D4E-A10A-9688B16685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B6E42F9D-4692-41DF-A898-0104BDAF5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4EC7D48E-C2AB-42BA-BB36-C3FA46AD8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D107A854-D142-467E-A92A-A7C98B59B7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8" grpId="0"/>
      <p:bldP spid="3676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050">
            <a:extLst>
              <a:ext uri="{FF2B5EF4-FFF2-40B4-BE49-F238E27FC236}">
                <a16:creationId xmlns:a16="http://schemas.microsoft.com/office/drawing/2014/main" id="{0C4E3935-2659-4EA2-B67A-AB0944BC0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Fiscal Analysis </a:t>
            </a:r>
            <a:r>
              <a:rPr lang="en-US" altLang="en-US" sz="3200" dirty="0"/>
              <a:t>(continued)</a:t>
            </a:r>
          </a:p>
        </p:txBody>
      </p:sp>
      <p:sp>
        <p:nvSpPr>
          <p:cNvPr id="309251" name="Rectangle 2051">
            <a:extLst>
              <a:ext uri="{FF2B5EF4-FFF2-40B4-BE49-F238E27FC236}">
                <a16:creationId xmlns:a16="http://schemas.microsoft.com/office/drawing/2014/main" id="{BC43C2E1-DC34-40B5-A84B-5918673A4B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686800" cy="4038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3300" dirty="0"/>
              <a:t>Keep all worksheets and supporting data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en-US" sz="3300" dirty="0"/>
          </a:p>
          <a:p>
            <a:pPr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3300" dirty="0"/>
              <a:t>Why? – Consistency (between FNs)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OBPP or a Legislator may want to see them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Agency’s current use or for future reference</a:t>
            </a:r>
          </a:p>
          <a:p>
            <a:pPr lvl="1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à"/>
            </a:pPr>
            <a:r>
              <a:rPr lang="en-US" altLang="en-US" dirty="0"/>
              <a:t>Similar proposals</a:t>
            </a:r>
          </a:p>
        </p:txBody>
      </p:sp>
      <p:sp>
        <p:nvSpPr>
          <p:cNvPr id="23557" name="Line 2058">
            <a:extLst>
              <a:ext uri="{FF2B5EF4-FFF2-40B4-BE49-F238E27FC236}">
                <a16:creationId xmlns:a16="http://schemas.microsoft.com/office/drawing/2014/main" id="{DD2FB148-A2F4-47EA-BACB-DE0CB9C30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D5D06D-DB35-4088-A878-CAFE7C000BEA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717FE-3B0D-4E16-9C49-0D49BBE5A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363A773A-ADC6-4176-A435-552747740B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8DBABC4D-D64D-4473-8681-2865AF69D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0D8AD2D7-6B39-42C0-9CDA-05B883C0C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E04D226E-F15E-47F5-8D0E-D655496DE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0" grpId="0"/>
      <p:bldP spid="309251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5D86541-FC8F-4864-BA7B-DA47F7DC4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a fiscal note?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4C01606-250E-4AFD-AE55-A2334CB2DD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667000"/>
            <a:ext cx="7772400" cy="2667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Fiscal notes are required on all bills reported out of committee that have an effect on revenues, expenditures, or fiscal liability of the state, a county, or a municipality. </a:t>
            </a:r>
          </a:p>
          <a:p>
            <a:pPr lvl="4" eaLnBrk="1" hangingPunct="1">
              <a:buClr>
                <a:srgbClr val="009900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(5-4-201-210, MCA)</a:t>
            </a:r>
          </a:p>
        </p:txBody>
      </p:sp>
      <p:sp>
        <p:nvSpPr>
          <p:cNvPr id="5125" name="Line 10">
            <a:extLst>
              <a:ext uri="{FF2B5EF4-FFF2-40B4-BE49-F238E27FC236}">
                <a16:creationId xmlns:a16="http://schemas.microsoft.com/office/drawing/2014/main" id="{A8F929E5-C2BA-4185-825C-68BF4C6A4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244B00-19C9-4592-89BC-08D31E1D5B73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7AE214-DF0E-4EAC-B318-459126A24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7DB79AB9-1162-416F-BF3E-E4DF477A9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5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4991073C-1C30-450A-A95A-DB0F06811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See the source image">
            <a:extLst>
              <a:ext uri="{FF2B5EF4-FFF2-40B4-BE49-F238E27FC236}">
                <a16:creationId xmlns:a16="http://schemas.microsoft.com/office/drawing/2014/main" id="{917DB1E8-F958-4D45-9B1E-8D3EB3739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C9533129-1641-491D-BBBD-4C6849EBF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>
        <p:random/>
      </p:transition>
    </mc:Choice>
    <mc:Fallback xmlns="">
      <p:transition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A17BC1FA-5D7F-4FCB-9465-089C8B8C4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Fiscal Summary – front page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896CFE6E-0159-4F3D-83F8-1112716868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1219200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2400" dirty="0"/>
              <a:t>Combines expenditures and revenues by source and states the net impact on the general fund balance for all programs and/or agencies. </a:t>
            </a:r>
          </a:p>
        </p:txBody>
      </p:sp>
      <p:sp>
        <p:nvSpPr>
          <p:cNvPr id="24581" name="Line 10">
            <a:extLst>
              <a:ext uri="{FF2B5EF4-FFF2-40B4-BE49-F238E27FC236}">
                <a16:creationId xmlns:a16="http://schemas.microsoft.com/office/drawing/2014/main" id="{C0536904-39C7-491D-99FB-5C5C969736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57D4A52-285F-4AA5-AFAC-5811C83C0D0E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11FEF14-B015-45ED-88F2-D50CD11AC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E4325624-9A47-48FE-98A4-4C283AE9D3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6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11047C7F-BC11-4958-BE53-1FB4B51D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See the source image">
            <a:extLst>
              <a:ext uri="{FF2B5EF4-FFF2-40B4-BE49-F238E27FC236}">
                <a16:creationId xmlns:a16="http://schemas.microsoft.com/office/drawing/2014/main" id="{994D3509-319F-43B9-A2D6-9B327F42C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C18C4C35-2F7E-4318-AF6D-A49B14E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214F8F3-374B-608A-D7F3-6FBB676F80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0200" y="3705347"/>
            <a:ext cx="6447914" cy="2601790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10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2" grpId="0"/>
      <p:bldP spid="3328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1026">
            <a:extLst>
              <a:ext uri="{FF2B5EF4-FFF2-40B4-BE49-F238E27FC236}">
                <a16:creationId xmlns:a16="http://schemas.microsoft.com/office/drawing/2014/main" id="{9137F2C1-6033-4E97-A292-6D87F6374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Local Government</a:t>
            </a:r>
          </a:p>
        </p:txBody>
      </p:sp>
      <p:sp>
        <p:nvSpPr>
          <p:cNvPr id="300035" name="Rectangle 1027">
            <a:extLst>
              <a:ext uri="{FF2B5EF4-FFF2-40B4-BE49-F238E27FC236}">
                <a16:creationId xmlns:a16="http://schemas.microsoft.com/office/drawing/2014/main" id="{1BCFD069-23A4-4CC3-A1E6-A8A350255C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4114800"/>
            <a:ext cx="8229600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3000" dirty="0"/>
              <a:t>Explain the fiscal impact on local governments.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3000" dirty="0"/>
              <a:t>Significant impact – write short rationale.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3000" dirty="0"/>
              <a:t>Include defendable estimates, if possible.</a:t>
            </a:r>
          </a:p>
        </p:txBody>
      </p:sp>
      <p:sp>
        <p:nvSpPr>
          <p:cNvPr id="25605" name="Line 1034">
            <a:extLst>
              <a:ext uri="{FF2B5EF4-FFF2-40B4-BE49-F238E27FC236}">
                <a16:creationId xmlns:a16="http://schemas.microsoft.com/office/drawing/2014/main" id="{00D223FA-B3DC-4174-ACCB-E5CC33F8F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25606" name="Picture 1">
            <a:extLst>
              <a:ext uri="{FF2B5EF4-FFF2-40B4-BE49-F238E27FC236}">
                <a16:creationId xmlns:a16="http://schemas.microsoft.com/office/drawing/2014/main" id="{1A6152EF-1623-47F9-99C1-E54CAF2B0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22563"/>
            <a:ext cx="5172075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27B06A4-3CD9-41FF-8479-C49385FCDFFF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8AF0797-0E38-4C18-9445-B72EF2D95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599DA3BF-DDC4-4869-9B2B-3E74A1A178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5" name="Picture 14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FAF29697-6396-4490-B3F9-6654755D0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See the source image">
            <a:extLst>
              <a:ext uri="{FF2B5EF4-FFF2-40B4-BE49-F238E27FC236}">
                <a16:creationId xmlns:a16="http://schemas.microsoft.com/office/drawing/2014/main" id="{635A69B6-CFE9-4F46-A0F5-2DAE94BE9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F3A99CB7-0EB2-45C2-9675-13892D6E3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0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/>
      <p:bldP spid="30003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1026">
            <a:extLst>
              <a:ext uri="{FF2B5EF4-FFF2-40B4-BE49-F238E27FC236}">
                <a16:creationId xmlns:a16="http://schemas.microsoft.com/office/drawing/2014/main" id="{4445F34B-D6F6-4295-9423-895C6236FD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089" y="536028"/>
            <a:ext cx="6781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Local Government </a:t>
            </a:r>
            <a:r>
              <a:rPr lang="en-US" altLang="en-US" sz="3600" dirty="0"/>
              <a:t>(continued)</a:t>
            </a:r>
          </a:p>
        </p:txBody>
      </p:sp>
      <p:sp>
        <p:nvSpPr>
          <p:cNvPr id="302083" name="Rectangle 1027">
            <a:extLst>
              <a:ext uri="{FF2B5EF4-FFF2-40B4-BE49-F238E27FC236}">
                <a16:creationId xmlns:a16="http://schemas.microsoft.com/office/drawing/2014/main" id="{822F61AF-E741-4866-8451-24C16518BFF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95089" y="1676400"/>
            <a:ext cx="8001000" cy="48006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200" dirty="0">
                <a:latin typeface="Arial" panose="020B0604020202020204" pitchFamily="34" charset="0"/>
              </a:rPr>
              <a:t>If the impact is substantial and the bill does not provide a specific means to finance the requirements, include the following statement: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200" dirty="0">
              <a:latin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“This bill may require local governments to spend additional sums for which no specific means of financing are provided.  Section 1-2-114, MCA, provides that bills which have such an impact may not be introduced.”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(In other words, it can’t be acted upon in committee until this issue has been resolved.)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6629" name="Line 1034">
            <a:extLst>
              <a:ext uri="{FF2B5EF4-FFF2-40B4-BE49-F238E27FC236}">
                <a16:creationId xmlns:a16="http://schemas.microsoft.com/office/drawing/2014/main" id="{8AB54E73-A7A5-4AA4-A15F-503CE7576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9718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306661-ECFF-467E-8FFF-D5883B25EA44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A211915-0474-4E92-A0D5-DE8BAF1AB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AF5A185E-E5D8-4A08-AF0D-8B80F986F4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C4126093-6FBF-41BD-ABC6-E68CFE71A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BACEF5BE-64E9-41E1-866B-95FE2197B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7E3C08AC-6DE6-4975-BB31-44379B4CD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/>
      <p:bldP spid="3020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>
            <a:extLst>
              <a:ext uri="{FF2B5EF4-FFF2-40B4-BE49-F238E27FC236}">
                <a16:creationId xmlns:a16="http://schemas.microsoft.com/office/drawing/2014/main" id="{AC1769D4-CEE6-4421-A114-81AA8486D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Long-term impact</a:t>
            </a:r>
          </a:p>
        </p:txBody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0AF418E2-D65B-4004-80A1-D190CF7564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3581400"/>
            <a:ext cx="8229600" cy="2625725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sz="2800" dirty="0"/>
              <a:t>Complete this section ONLY when the fiscal impact is distinctly different beyond the 2027 biennium.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sz="2800" dirty="0"/>
              <a:t>Examples:  phased-in revenue or expenditures         or sunset</a:t>
            </a:r>
          </a:p>
        </p:txBody>
      </p:sp>
      <p:sp>
        <p:nvSpPr>
          <p:cNvPr id="27653" name="Line 10">
            <a:extLst>
              <a:ext uri="{FF2B5EF4-FFF2-40B4-BE49-F238E27FC236}">
                <a16:creationId xmlns:a16="http://schemas.microsoft.com/office/drawing/2014/main" id="{EB481630-8209-4E88-921F-0C5FBA4D0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27654" name="Picture 1">
            <a:extLst>
              <a:ext uri="{FF2B5EF4-FFF2-40B4-BE49-F238E27FC236}">
                <a16:creationId xmlns:a16="http://schemas.microsoft.com/office/drawing/2014/main" id="{A31E0B61-1E72-4662-BB0F-9BA4CC7FB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513" y="2619375"/>
            <a:ext cx="240188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65EEC0E-1865-4594-8EE2-AC424DA09A29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D32DABE-5330-424F-B116-A0C5D9E93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955F7B0E-4A3A-434C-A2B7-364767ED6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5" name="Picture 14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E2AB5A6C-0B7D-4384-A9DF-E0C5E9DA3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See the source image">
            <a:extLst>
              <a:ext uri="{FF2B5EF4-FFF2-40B4-BE49-F238E27FC236}">
                <a16:creationId xmlns:a16="http://schemas.microsoft.com/office/drawing/2014/main" id="{45A0F199-E277-499C-B35E-478F7B00F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DF6F0FC3-565D-4299-901A-F03E0ED9D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  <p:bldP spid="3041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1026">
            <a:extLst>
              <a:ext uri="{FF2B5EF4-FFF2-40B4-BE49-F238E27FC236}">
                <a16:creationId xmlns:a16="http://schemas.microsoft.com/office/drawing/2014/main" id="{A238E8D7-E299-4C87-8174-9B154F224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Long-term impact </a:t>
            </a:r>
            <a:r>
              <a:rPr lang="en-US" altLang="en-US" sz="3600"/>
              <a:t>(continued)</a:t>
            </a:r>
            <a:r>
              <a:rPr lang="en-US" altLang="en-US"/>
              <a:t> </a:t>
            </a:r>
          </a:p>
        </p:txBody>
      </p:sp>
      <p:sp>
        <p:nvSpPr>
          <p:cNvPr id="306179" name="Rectangle 1027">
            <a:extLst>
              <a:ext uri="{FF2B5EF4-FFF2-40B4-BE49-F238E27FC236}">
                <a16:creationId xmlns:a16="http://schemas.microsoft.com/office/drawing/2014/main" id="{C8C26B2D-A76D-4985-9E29-D5E6EBD3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276600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dirty="0"/>
              <a:t>If a dollar estimate cannot be provided make a statement telling why.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dirty="0"/>
              <a:t>Long-term effects that are not ordinarily anticipated should be mentioned in the fiscal note and quantified.</a:t>
            </a:r>
          </a:p>
        </p:txBody>
      </p:sp>
      <p:sp>
        <p:nvSpPr>
          <p:cNvPr id="28677" name="Line 1034">
            <a:extLst>
              <a:ext uri="{FF2B5EF4-FFF2-40B4-BE49-F238E27FC236}">
                <a16:creationId xmlns:a16="http://schemas.microsoft.com/office/drawing/2014/main" id="{F63F1EBE-0D4C-4A5B-858D-0B9254EA7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73E2200-D982-4542-A7CF-47E5D0029832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D2C4BE2-A9CB-4155-AC43-25E760F76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0D7E3E22-8545-4D46-AF8B-496F552673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B68C851F-A60F-4175-A55F-49A8A7847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9FA110BD-51B4-4706-8615-64ED7E0D9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E282CFF3-3CD1-498E-8707-3A7B0D0C2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7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1026">
            <a:extLst>
              <a:ext uri="{FF2B5EF4-FFF2-40B4-BE49-F238E27FC236}">
                <a16:creationId xmlns:a16="http://schemas.microsoft.com/office/drawing/2014/main" id="{4D69F026-217A-4EAE-9CFC-6BE59D474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Technical Notes</a:t>
            </a:r>
          </a:p>
        </p:txBody>
      </p:sp>
      <p:sp>
        <p:nvSpPr>
          <p:cNvPr id="329731" name="Rectangle 1027">
            <a:extLst>
              <a:ext uri="{FF2B5EF4-FFF2-40B4-BE49-F238E27FC236}">
                <a16:creationId xmlns:a16="http://schemas.microsoft.com/office/drawing/2014/main" id="{FDB08433-D517-49A8-833B-407DB19682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dirty="0"/>
              <a:t>Point out defects of the bill.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è"/>
              <a:defRPr/>
            </a:pPr>
            <a:r>
              <a:rPr lang="en-US" altLang="en-US" dirty="0"/>
              <a:t>Examples: </a:t>
            </a:r>
          </a:p>
          <a:p>
            <a:pPr lvl="1"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/>
              <a:t>revenue intended for an agency with no </a:t>
            </a:r>
            <a:r>
              <a:rPr lang="en-US" altLang="en-US" dirty="0" err="1"/>
              <a:t>approp</a:t>
            </a:r>
            <a:endParaRPr lang="en-US" altLang="en-US" dirty="0"/>
          </a:p>
          <a:p>
            <a:pPr lvl="1"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/>
              <a:t>conflicts with </a:t>
            </a:r>
            <a:r>
              <a:rPr lang="en-US" altLang="en-US" dirty="0" err="1"/>
              <a:t>unamended</a:t>
            </a:r>
            <a:r>
              <a:rPr lang="en-US" altLang="en-US" dirty="0"/>
              <a:t> statutes</a:t>
            </a:r>
          </a:p>
          <a:p>
            <a:pPr lvl="1" eaLnBrk="1" hangingPunct="1">
              <a:lnSpc>
                <a:spcPct val="90000"/>
              </a:lnSpc>
              <a:buClr>
                <a:srgbClr val="33CC33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dirty="0"/>
              <a:t>undefined terms, etc.</a:t>
            </a:r>
          </a:p>
        </p:txBody>
      </p:sp>
      <p:sp>
        <p:nvSpPr>
          <p:cNvPr id="29701" name="Line 1034">
            <a:extLst>
              <a:ext uri="{FF2B5EF4-FFF2-40B4-BE49-F238E27FC236}">
                <a16:creationId xmlns:a16="http://schemas.microsoft.com/office/drawing/2014/main" id="{ACAE322A-DC6C-4E00-AA68-166475F32D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B13E926-852C-41AC-B204-1DF33F070429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0C7C367-5EED-436D-B77A-27B5EF62C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43148C51-C589-4D21-8C74-0DA98CB0F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11B25829-2471-4260-AFA4-6711DB30B9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B0685808-11AD-4B70-AFA9-314EA2AAF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34F6CA12-D6BB-400D-998A-FF978CA10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0" grpId="0"/>
      <p:bldP spid="32973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1026">
            <a:extLst>
              <a:ext uri="{FF2B5EF4-FFF2-40B4-BE49-F238E27FC236}">
                <a16:creationId xmlns:a16="http://schemas.microsoft.com/office/drawing/2014/main" id="{13882B01-E687-4E32-9C96-D0C671D9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Dedicated Revenue</a:t>
            </a:r>
          </a:p>
        </p:txBody>
      </p:sp>
      <p:sp>
        <p:nvSpPr>
          <p:cNvPr id="330755" name="Rectangle 1027">
            <a:extLst>
              <a:ext uri="{FF2B5EF4-FFF2-40B4-BE49-F238E27FC236}">
                <a16:creationId xmlns:a16="http://schemas.microsoft.com/office/drawing/2014/main" id="{11355EA4-7AEC-4366-95E8-DD00DF415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“Dedicated Revenue Template 2025”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/>
              <a:t>								17-1-507, MCA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This serves as an analysis of the proposed account by answering a series of questions required by law.</a:t>
            </a:r>
          </a:p>
        </p:txBody>
      </p:sp>
      <p:sp>
        <p:nvSpPr>
          <p:cNvPr id="30725" name="Line 1034">
            <a:extLst>
              <a:ext uri="{FF2B5EF4-FFF2-40B4-BE49-F238E27FC236}">
                <a16:creationId xmlns:a16="http://schemas.microsoft.com/office/drawing/2014/main" id="{88F658E2-3AFB-40D7-AF78-43D155146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A36C72-DAFC-4FC0-B431-3CC8B5D49FE6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6C893-F192-4E9F-9CC7-38BB377AA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45040797-03C3-4C7C-944F-006E06802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E08361E1-AA3C-47D4-B957-72DD06B1A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98DBC1EC-298D-4CF2-9557-F514C68B6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BA81A4F0-2F08-41E1-9FAA-D16FE52DC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1026">
            <a:extLst>
              <a:ext uri="{FF2B5EF4-FFF2-40B4-BE49-F238E27FC236}">
                <a16:creationId xmlns:a16="http://schemas.microsoft.com/office/drawing/2014/main" id="{13882B01-E687-4E32-9C96-D0C671D9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Statutory Appropriation</a:t>
            </a:r>
          </a:p>
        </p:txBody>
      </p:sp>
      <p:sp>
        <p:nvSpPr>
          <p:cNvPr id="330755" name="Rectangle 1027">
            <a:extLst>
              <a:ext uri="{FF2B5EF4-FFF2-40B4-BE49-F238E27FC236}">
                <a16:creationId xmlns:a16="http://schemas.microsoft.com/office/drawing/2014/main" id="{11355EA4-7AEC-4366-95E8-DD00DF415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“Statutory Appropriation Template 2025”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/>
              <a:t>							17-1-508(2), MCA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This serves as an analysis of the proposed funding by answering a series of questions required by law.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This will be the final assumption of your fiscal note.</a:t>
            </a:r>
          </a:p>
        </p:txBody>
      </p:sp>
      <p:sp>
        <p:nvSpPr>
          <p:cNvPr id="30725" name="Line 1034">
            <a:extLst>
              <a:ext uri="{FF2B5EF4-FFF2-40B4-BE49-F238E27FC236}">
                <a16:creationId xmlns:a16="http://schemas.microsoft.com/office/drawing/2014/main" id="{88F658E2-3AFB-40D7-AF78-43D155146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A36C72-DAFC-4FC0-B431-3CC8B5D49FE6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6C893-F192-4E9F-9CC7-38BB377AA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45040797-03C3-4C7C-944F-006E06802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E08361E1-AA3C-47D4-B957-72DD06B1A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98DBC1EC-298D-4CF2-9557-F514C68B6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BA81A4F0-2F08-41E1-9FAA-D16FE52DC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25043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1026">
            <a:extLst>
              <a:ext uri="{FF2B5EF4-FFF2-40B4-BE49-F238E27FC236}">
                <a16:creationId xmlns:a16="http://schemas.microsoft.com/office/drawing/2014/main" id="{13882B01-E687-4E32-9C96-D0C671D9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Agency completed fiscal note</a:t>
            </a:r>
          </a:p>
        </p:txBody>
      </p:sp>
      <p:sp>
        <p:nvSpPr>
          <p:cNvPr id="330755" name="Rectangle 1027">
            <a:extLst>
              <a:ext uri="{FF2B5EF4-FFF2-40B4-BE49-F238E27FC236}">
                <a16:creationId xmlns:a16="http://schemas.microsoft.com/office/drawing/2014/main" id="{11355EA4-7AEC-4366-95E8-DD00DF415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What to do when agency has completed the fiscal note: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Save fiscal note to the </a:t>
            </a:r>
          </a:p>
          <a:p>
            <a:pPr marL="0" indent="0" eaLnBrk="1" hangingPunct="1">
              <a:buClr>
                <a:srgbClr val="33CC33"/>
              </a:buClr>
              <a:buNone/>
            </a:pPr>
            <a:r>
              <a:rPr lang="en-US" altLang="en-US" dirty="0"/>
              <a:t>	</a:t>
            </a:r>
            <a:r>
              <a:rPr lang="en-US" altLang="en-US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Guest Directory/SESSION/agency folder</a:t>
            </a:r>
            <a:endParaRPr lang="en-US" alt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Notify OBPP when completed</a:t>
            </a:r>
          </a:p>
          <a:p>
            <a:pPr marL="0" indent="0" eaLnBrk="1" hangingPunct="1">
              <a:buClr>
                <a:srgbClr val="33CC33"/>
              </a:buClr>
              <a:buNone/>
            </a:pPr>
            <a:r>
              <a:rPr lang="en-US" altLang="en-US" dirty="0">
                <a:solidFill>
                  <a:srgbClr val="0066FF"/>
                </a:solidFill>
              </a:rPr>
              <a:t>	</a:t>
            </a:r>
            <a:r>
              <a:rPr lang="en-US" altLang="en-US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JNevins@mt.gov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725" name="Line 1034">
            <a:extLst>
              <a:ext uri="{FF2B5EF4-FFF2-40B4-BE49-F238E27FC236}">
                <a16:creationId xmlns:a16="http://schemas.microsoft.com/office/drawing/2014/main" id="{88F658E2-3AFB-40D7-AF78-43D155146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A36C72-DAFC-4FC0-B431-3CC8B5D49FE6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6C893-F192-4E9F-9CC7-38BB377AA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45040797-03C3-4C7C-944F-006E06802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E08361E1-AA3C-47D4-B957-72DD06B1A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98DBC1EC-298D-4CF2-9557-F514C68B6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BA81A4F0-2F08-41E1-9FAA-D16FE52DC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44304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1026">
            <a:extLst>
              <a:ext uri="{FF2B5EF4-FFF2-40B4-BE49-F238E27FC236}">
                <a16:creationId xmlns:a16="http://schemas.microsoft.com/office/drawing/2014/main" id="{13882B01-E687-4E32-9C96-D0C671D998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Amended Fiscal Notes</a:t>
            </a:r>
          </a:p>
        </p:txBody>
      </p:sp>
      <p:sp>
        <p:nvSpPr>
          <p:cNvPr id="330755" name="Rectangle 1027">
            <a:extLst>
              <a:ext uri="{FF2B5EF4-FFF2-40B4-BE49-F238E27FC236}">
                <a16:creationId xmlns:a16="http://schemas.microsoft.com/office/drawing/2014/main" id="{11355EA4-7AEC-4366-95E8-DD00DF4153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en-US" sz="3600" b="1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NEW this session</a:t>
            </a:r>
            <a:r>
              <a:rPr lang="en-US" altLang="en-US" sz="3600" b="1" dirty="0">
                <a:solidFill>
                  <a:srgbClr val="0000FF"/>
                </a:solidFill>
              </a:rPr>
              <a:t>  PLEASE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Start with the Word version of the final OBPP fiscal note:</a:t>
            </a:r>
          </a:p>
          <a:p>
            <a:pPr marL="0" indent="0" eaLnBrk="1" hangingPunct="1">
              <a:buClr>
                <a:srgbClr val="33CC33"/>
              </a:buClr>
              <a:buNone/>
            </a:pPr>
            <a:r>
              <a:rPr lang="en-US" altLang="en-US" sz="28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Guest Directory/SESSION/Fiscal Notes – Word Version</a:t>
            </a:r>
            <a:endParaRPr lang="en-US" alt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Highlight where you have made changes to the fiscal note.</a:t>
            </a:r>
          </a:p>
          <a:p>
            <a:pPr marL="0" indent="0" eaLnBrk="1" hangingPunct="1">
              <a:buClr>
                <a:srgbClr val="33CC33"/>
              </a:buClr>
              <a:buNone/>
            </a:pPr>
            <a:endParaRPr lang="en-US" altLang="en-US" dirty="0"/>
          </a:p>
        </p:txBody>
      </p:sp>
      <p:sp>
        <p:nvSpPr>
          <p:cNvPr id="30725" name="Line 1034">
            <a:extLst>
              <a:ext uri="{FF2B5EF4-FFF2-40B4-BE49-F238E27FC236}">
                <a16:creationId xmlns:a16="http://schemas.microsoft.com/office/drawing/2014/main" id="{88F658E2-3AFB-40D7-AF78-43D155146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A36C72-DAFC-4FC0-B431-3CC8B5D49FE6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6C893-F192-4E9F-9CC7-38BB377AA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45040797-03C3-4C7C-944F-006E06802F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E08361E1-AA3C-47D4-B957-72DD06B1A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98DBC1EC-298D-4CF2-9557-F514C68B6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BA81A4F0-2F08-41E1-9FAA-D16FE52DC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83421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BCA138C-B9FC-49DC-88BB-FC78A64C9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the total processing time?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88DA599-94D2-44B9-BC4C-5A07794F29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2113" y="2714625"/>
            <a:ext cx="8229600" cy="965200"/>
          </a:xfrm>
        </p:spPr>
        <p:txBody>
          <a:bodyPr/>
          <a:lstStyle/>
          <a:p>
            <a:pPr marL="920750" lvl="2" eaLnBrk="1" hangingPunct="1">
              <a:buClr>
                <a:srgbClr val="33CC33"/>
              </a:buClr>
              <a:buFont typeface="Wingdings" panose="05000000000000000000" pitchFamily="2" charset="2"/>
              <a:buChar char="Ø"/>
              <a:tabLst>
                <a:tab pos="2690813" algn="l"/>
              </a:tabLst>
              <a:defRPr/>
            </a:pPr>
            <a:r>
              <a:rPr lang="en-US" altLang="en-US" sz="2800" dirty="0"/>
              <a:t>Day 1 –	</a:t>
            </a:r>
            <a:r>
              <a:rPr lang="en-US" altLang="en-US" dirty="0"/>
              <a:t>presiding officer sends request and</a:t>
            </a:r>
          </a:p>
          <a:p>
            <a:pPr marL="452437" lvl="2" indent="0" eaLnBrk="1" hangingPunct="1">
              <a:buFont typeface="Wingdings" panose="05000000000000000000" pitchFamily="2" charset="2"/>
              <a:buNone/>
              <a:tabLst>
                <a:tab pos="2690813" algn="l"/>
              </a:tabLst>
              <a:defRPr/>
            </a:pPr>
            <a:r>
              <a:rPr lang="en-US" altLang="en-US" dirty="0"/>
              <a:t>	OBPP contacts agencies</a:t>
            </a:r>
          </a:p>
        </p:txBody>
      </p:sp>
      <p:sp>
        <p:nvSpPr>
          <p:cNvPr id="6149" name="Line 10">
            <a:extLst>
              <a:ext uri="{FF2B5EF4-FFF2-40B4-BE49-F238E27FC236}">
                <a16:creationId xmlns:a16="http://schemas.microsoft.com/office/drawing/2014/main" id="{E1294DBA-12FD-4EF6-AD8A-D87154863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E491A0A6-063C-4BE8-83DB-E7DD3C23D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33CC33"/>
              </a:buClr>
              <a:buSzPct val="70000"/>
              <a:buFont typeface="Wingdings" panose="05000000000000000000" pitchFamily="2" charset="2"/>
              <a:buChar char="è"/>
            </a:pPr>
            <a:r>
              <a:rPr lang="en-US" altLang="en-US" sz="3600" dirty="0"/>
              <a:t>Statutory 6-day processing time </a:t>
            </a:r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C5EF120A-9C3E-43F1-9610-51B228458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3595688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0750" indent="-468313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eaLnBrk="1" hangingPunct="1">
              <a:spcBef>
                <a:spcPct val="20000"/>
              </a:spcBef>
              <a:buClr>
                <a:srgbClr val="33CC33"/>
              </a:buClr>
              <a:buSzPct val="65000"/>
              <a:buFont typeface="Wingdings" panose="05000000000000000000" pitchFamily="2" charset="2"/>
              <a:buChar char="Ø"/>
            </a:pPr>
            <a:r>
              <a:rPr lang="en-US" altLang="en-US" sz="2800" dirty="0"/>
              <a:t>Days 2 – 4 	</a:t>
            </a:r>
            <a:r>
              <a:rPr lang="en-US" altLang="en-US" sz="2400" dirty="0"/>
              <a:t>agencies draft fiscal note &amp; send to OBPP</a:t>
            </a:r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4A49E0E1-2F25-40ED-9435-F32EF061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4122738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0750" indent="-468313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2" eaLnBrk="1" hangingPunct="1">
              <a:spcBef>
                <a:spcPct val="20000"/>
              </a:spcBef>
              <a:buClr>
                <a:srgbClr val="33CC33"/>
              </a:buClr>
              <a:buSzPct val="65000"/>
              <a:buFont typeface="Wingdings" panose="05000000000000000000" pitchFamily="2" charset="2"/>
              <a:buChar char="Ø"/>
            </a:pPr>
            <a:r>
              <a:rPr lang="en-US" altLang="en-US" sz="2800" dirty="0"/>
              <a:t>Days 4 – 5 	</a:t>
            </a:r>
            <a:r>
              <a:rPr lang="en-US" altLang="en-US" sz="2400" dirty="0"/>
              <a:t>OBPP analyst reviews and edits</a:t>
            </a: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9EE96B33-B640-40FD-A3F8-DA09B8833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4648200"/>
            <a:ext cx="8077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14400" indent="-474663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33CC33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altLang="en-US" sz="2800" dirty="0"/>
              <a:t>Day 6 – 	</a:t>
            </a:r>
            <a:r>
              <a:rPr lang="en-US" altLang="en-US" sz="2400" dirty="0"/>
              <a:t>budget director signs and transmits</a:t>
            </a:r>
          </a:p>
          <a:p>
            <a:pPr eaLnBrk="1" hangingPunct="1">
              <a:buClr>
                <a:schemeClr val="bg2"/>
              </a:buClr>
              <a:buSzPct val="70000"/>
            </a:pPr>
            <a:r>
              <a:rPr lang="en-US" altLang="en-US" sz="2400" dirty="0"/>
              <a:t>		to originating house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D1F0B-2115-4B30-887A-5759C4638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5791200"/>
            <a:ext cx="5867400" cy="609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914400" indent="-474663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2743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39737" indent="0" eaLnBrk="1" hangingPunct="1">
              <a:buClr>
                <a:schemeClr val="bg2"/>
              </a:buClr>
              <a:buSzPct val="70000"/>
              <a:defRPr/>
            </a:pPr>
            <a:r>
              <a:rPr lang="en-US" altLang="en-US" sz="2800" dirty="0"/>
              <a:t>	24 hours for sponsor review</a:t>
            </a:r>
          </a:p>
          <a:p>
            <a:pPr eaLnBrk="1" hangingPunct="1">
              <a:buClr>
                <a:schemeClr val="bg2"/>
              </a:buClr>
              <a:buSzPct val="70000"/>
              <a:defRPr/>
            </a:pPr>
            <a:r>
              <a:rPr lang="en-US" altLang="en-US" sz="2800" dirty="0"/>
              <a:t>		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E991589-8AB2-4168-89C2-D0F8B3B75467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D45243C-FAE1-4E36-B2BC-4D1833C04D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BB337B0B-78CA-4F24-8915-0FDC99A596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20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2E0A24AE-AD1A-4FB2-A46E-6FC4F3B3B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3" descr="See the source image">
            <a:extLst>
              <a:ext uri="{FF2B5EF4-FFF2-40B4-BE49-F238E27FC236}">
                <a16:creationId xmlns:a16="http://schemas.microsoft.com/office/drawing/2014/main" id="{85FE8F1F-73DC-41C4-87B5-7D7335BD6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9918DDD6-2B53-485F-904F-6A56EF0B8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/>
      <p:bldP spid="9227" grpId="0"/>
      <p:bldP spid="9229" grpId="0"/>
      <p:bldP spid="9230" grpId="0"/>
      <p:bldP spid="9231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1026">
            <a:extLst>
              <a:ext uri="{FF2B5EF4-FFF2-40B4-BE49-F238E27FC236}">
                <a16:creationId xmlns:a16="http://schemas.microsoft.com/office/drawing/2014/main" id="{08F81A44-1D18-4DEF-B812-D65FF4381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95600" y="1220788"/>
            <a:ext cx="3733800" cy="1143000"/>
          </a:xfrm>
        </p:spPr>
        <p:txBody>
          <a:bodyPr/>
          <a:lstStyle/>
          <a:p>
            <a:pPr eaLnBrk="1" hangingPunct="1"/>
            <a:r>
              <a:rPr lang="en-US" altLang="en-US" sz="6000"/>
              <a:t>Questions?</a:t>
            </a:r>
          </a:p>
        </p:txBody>
      </p:sp>
      <p:sp>
        <p:nvSpPr>
          <p:cNvPr id="318467" name="Rectangle 1027">
            <a:extLst>
              <a:ext uri="{FF2B5EF4-FFF2-40B4-BE49-F238E27FC236}">
                <a16:creationId xmlns:a16="http://schemas.microsoft.com/office/drawing/2014/main" id="{DD09ABB3-43E1-4256-9BEE-08B2729AB6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27432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Contact the fiscal note coordinator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Jeanne Nevins (</a:t>
            </a:r>
            <a:r>
              <a:rPr lang="en-US" altLang="en-US" dirty="0">
                <a:solidFill>
                  <a:srgbClr val="33CC33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jnevins@mt.gov</a:t>
            </a:r>
            <a:r>
              <a:rPr lang="en-US" altLang="en-US" dirty="0">
                <a:solidFill>
                  <a:srgbClr val="33CC33"/>
                </a:solidFill>
              </a:rPr>
              <a:t> </a:t>
            </a:r>
            <a:r>
              <a:rPr lang="en-US" altLang="en-US" dirty="0"/>
              <a:t>or 444-3616)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OR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your assigned OBPP budget analyst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OR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Nancy Hall (</a:t>
            </a:r>
            <a:r>
              <a:rPr lang="en-US" altLang="en-US" dirty="0">
                <a:solidFill>
                  <a:srgbClr val="33CC33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nhall@mt.gov</a:t>
            </a:r>
            <a:r>
              <a:rPr lang="en-US" altLang="en-US" dirty="0">
                <a:solidFill>
                  <a:srgbClr val="33CC33"/>
                </a:solidFill>
              </a:rPr>
              <a:t> </a:t>
            </a:r>
            <a:r>
              <a:rPr lang="en-US" altLang="en-US" dirty="0"/>
              <a:t>or 444-4899)</a:t>
            </a:r>
          </a:p>
        </p:txBody>
      </p:sp>
      <p:sp>
        <p:nvSpPr>
          <p:cNvPr id="31749" name="Line 1034">
            <a:extLst>
              <a:ext uri="{FF2B5EF4-FFF2-40B4-BE49-F238E27FC236}">
                <a16:creationId xmlns:a16="http://schemas.microsoft.com/office/drawing/2014/main" id="{75C18F0B-BE9B-45E8-A7FF-10585E387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D00F382-D55F-4038-9697-08CBB6F3D6AF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0DF98CE-2103-41E8-910E-FF8A468C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05FB9C17-09F5-4FC2-BA3A-62D5056873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5"/>
            <a:extLst>
              <a:ext uri="{FF2B5EF4-FFF2-40B4-BE49-F238E27FC236}">
                <a16:creationId xmlns:a16="http://schemas.microsoft.com/office/drawing/2014/main" id="{E81745B5-A3AA-43D1-87A4-C285613CA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2B3AD6C1-BBE0-412A-AE25-117E113A5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5"/>
            <a:extLst>
              <a:ext uri="{FF2B5EF4-FFF2-40B4-BE49-F238E27FC236}">
                <a16:creationId xmlns:a16="http://schemas.microsoft.com/office/drawing/2014/main" id="{13B15D51-DF83-41F1-9796-313051443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/>
      <p:bldP spid="3184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33C6E66-4F7E-45C0-93E8-55E79D20C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What if the sponsor disagrees with the fiscal note?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BB6C37-33C8-425E-B887-12E834A00A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399" y="2590800"/>
            <a:ext cx="8347075" cy="3657597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Disagree and not sign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Meet with the OBPP analyst and/or the agency clarify and try to have the note revised.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Submit a “Sponsor’s Rebuttal to Fiscal Note” with Legislative Fiscal Division staff which will be printed and distributed with the official fiscal note.</a:t>
            </a:r>
          </a:p>
        </p:txBody>
      </p:sp>
      <p:sp>
        <p:nvSpPr>
          <p:cNvPr id="8197" name="Line 10">
            <a:extLst>
              <a:ext uri="{FF2B5EF4-FFF2-40B4-BE49-F238E27FC236}">
                <a16:creationId xmlns:a16="http://schemas.microsoft.com/office/drawing/2014/main" id="{B8350925-1F89-4608-BF17-935FD28CD9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701340-17A4-4791-BC8F-A492F016F11C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310BA4-5B97-4F93-9609-22D6BA093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B0CF997D-EFF4-4DB7-BB04-7C7DCBABBC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24669319-50A7-48B5-8B1E-493D48CA8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5289329E-6CDB-43AC-823C-D43553563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5D255380-794C-415F-BA9E-9DA52A622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2" descr="SponsorRebuttalDraft.jpg">
            <a:extLst>
              <a:ext uri="{FF2B5EF4-FFF2-40B4-BE49-F238E27FC236}">
                <a16:creationId xmlns:a16="http://schemas.microsoft.com/office/drawing/2014/main" id="{96B99F76-344E-4F00-922B-63D32424F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12787"/>
            <a:ext cx="4689475" cy="606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B1888D1-6C75-4A18-BDC4-01893B77A855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D8A941A-36FF-4EAD-9351-DCA9E7AD0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135DEC8A-FE3E-40B4-8734-2E1089B0DC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2" name="Picture 14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7B5E3399-1793-41E7-813E-C08BD143E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3" descr="See the source image">
            <a:extLst>
              <a:ext uri="{FF2B5EF4-FFF2-40B4-BE49-F238E27FC236}">
                <a16:creationId xmlns:a16="http://schemas.microsoft.com/office/drawing/2014/main" id="{3F6B4B1F-2752-48A3-93F1-7C76BE75A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Image result for clip art free dollar signs">
            <a:hlinkClick r:id="rId4"/>
            <a:extLst>
              <a:ext uri="{FF2B5EF4-FFF2-40B4-BE49-F238E27FC236}">
                <a16:creationId xmlns:a16="http://schemas.microsoft.com/office/drawing/2014/main" id="{8122E29C-76A7-4B07-9DE9-7D1F619F9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CABA4D8-9735-4A5E-9816-383BBC5AE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Who requests fiscal notes?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0FC4147-FA54-42D8-A0D7-C459A7760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3048000"/>
            <a:ext cx="6934200" cy="1981200"/>
          </a:xfrm>
          <a:noFill/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4800" dirty="0"/>
              <a:t>President of the Senate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sz="4800" dirty="0"/>
              <a:t>Speaker of the House</a:t>
            </a:r>
          </a:p>
        </p:txBody>
      </p:sp>
      <p:sp>
        <p:nvSpPr>
          <p:cNvPr id="10245" name="Line 10">
            <a:extLst>
              <a:ext uri="{FF2B5EF4-FFF2-40B4-BE49-F238E27FC236}">
                <a16:creationId xmlns:a16="http://schemas.microsoft.com/office/drawing/2014/main" id="{EE3C8A0F-0420-4583-AA3D-C020BF300D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9481691-36A0-4C42-8B8F-0C180AA72879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76ED84-5208-419D-B784-904C48ACF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902FEFF8-2378-4AAB-9114-F09E187DE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E4426184-D55B-4863-9B45-F5FB66659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2FBAA127-B291-44DC-A733-747FEBC82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0F4513D1-350E-4FD1-AD10-339D25FB3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1026">
            <a:extLst>
              <a:ext uri="{FF2B5EF4-FFF2-40B4-BE49-F238E27FC236}">
                <a16:creationId xmlns:a16="http://schemas.microsoft.com/office/drawing/2014/main" id="{72D1B908-4767-41F1-850F-3D0875F61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447800"/>
          </a:xfrm>
        </p:spPr>
        <p:txBody>
          <a:bodyPr/>
          <a:lstStyle/>
          <a:p>
            <a:pPr eaLnBrk="1" hangingPunct="1"/>
            <a:r>
              <a:rPr lang="en-US" altLang="en-US" dirty="0"/>
              <a:t>Who determines the need for a fiscal note?</a:t>
            </a:r>
          </a:p>
        </p:txBody>
      </p:sp>
      <p:sp>
        <p:nvSpPr>
          <p:cNvPr id="247811" name="Rectangle 1027">
            <a:extLst>
              <a:ext uri="{FF2B5EF4-FFF2-40B4-BE49-F238E27FC236}">
                <a16:creationId xmlns:a16="http://schemas.microsoft.com/office/drawing/2014/main" id="{DE46ADC1-68FF-4B20-8007-A50DC941BE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The following may notify the presiding officer that a fiscal note is needed: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Legislative Services Division (LSD)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Standing Committee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Sponsor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Majority of members in the house in which a bill is being considered</a:t>
            </a:r>
          </a:p>
          <a:p>
            <a:pPr lvl="2" eaLnBrk="1" hangingPunct="1">
              <a:spcBef>
                <a:spcPct val="0"/>
              </a:spcBef>
              <a:buClr>
                <a:srgbClr val="33CC33"/>
              </a:buClr>
              <a:buFont typeface="Wingdings" panose="05000000000000000000" pitchFamily="2" charset="2"/>
              <a:buChar char="Ø"/>
            </a:pPr>
            <a:r>
              <a:rPr lang="en-US" altLang="en-US" dirty="0"/>
              <a:t>Agency may advise the budget office or chair of the committee </a:t>
            </a:r>
          </a:p>
        </p:txBody>
      </p:sp>
      <p:sp>
        <p:nvSpPr>
          <p:cNvPr id="11269" name="Line 1034">
            <a:extLst>
              <a:ext uri="{FF2B5EF4-FFF2-40B4-BE49-F238E27FC236}">
                <a16:creationId xmlns:a16="http://schemas.microsoft.com/office/drawing/2014/main" id="{131108AF-3D1E-43E2-838E-276121531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D96DE72-E677-4EEB-A05D-5691151F0FA7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0ABDA7-4413-4483-8B5D-2B8E44A69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68F618D8-FD97-4E62-B11F-7E12CA3A1D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F1B9A421-9306-4A33-B8A6-F6DACF07E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2978D3B4-28A4-49EA-87DE-C1E49EAFA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2"/>
            <a:extLst>
              <a:ext uri="{FF2B5EF4-FFF2-40B4-BE49-F238E27FC236}">
                <a16:creationId xmlns:a16="http://schemas.microsoft.com/office/drawing/2014/main" id="{6BE0F7BC-01C5-4BED-A22D-6352526B2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  <p:bldP spid="247811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>
            <a:extLst>
              <a:ext uri="{FF2B5EF4-FFF2-40B4-BE49-F238E27FC236}">
                <a16:creationId xmlns:a16="http://schemas.microsoft.com/office/drawing/2014/main" id="{C4B90FD0-F1DD-4A06-B4DE-B7A0E2D7C4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Preparing  Fiscal Notes</a:t>
            </a:r>
          </a:p>
        </p:txBody>
      </p:sp>
      <p:sp>
        <p:nvSpPr>
          <p:cNvPr id="12292" name="Line 13">
            <a:extLst>
              <a:ext uri="{FF2B5EF4-FFF2-40B4-BE49-F238E27FC236}">
                <a16:creationId xmlns:a16="http://schemas.microsoft.com/office/drawing/2014/main" id="{BB5E1C02-83C4-4382-B63A-2F0B08955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1E22A4C-9692-466C-AADF-C80829A4956C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25901EB-9C68-47D8-9AA0-FBA7AB3F6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DEC36231-FD29-4426-874A-D99CA61539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3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5620A6EF-F340-4B62-8F6A-C52AFAB3A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See the source image">
            <a:extLst>
              <a:ext uri="{FF2B5EF4-FFF2-40B4-BE49-F238E27FC236}">
                <a16:creationId xmlns:a16="http://schemas.microsoft.com/office/drawing/2014/main" id="{81FF93C3-92D2-4868-8A7C-25E37479B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E242933B-D87C-439B-A960-8EE1331AA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4BBD0AF2-219D-422C-81A2-6F6CEE78C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Agencies are notified.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B7911FBE-981D-4B00-8CA9-A8AB219383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3581400"/>
          </a:xfrm>
          <a:noFill/>
        </p:spPr>
        <p:txBody>
          <a:bodyPr/>
          <a:lstStyle/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Primary contact for the agency is notified.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Secondary contact is notified, if the primary is unavailable.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Confirmation of request received is </a:t>
            </a:r>
            <a:r>
              <a:rPr lang="en-US" altLang="en-US" b="1" dirty="0"/>
              <a:t>required</a:t>
            </a:r>
            <a:r>
              <a:rPr lang="en-US" altLang="en-US" dirty="0"/>
              <a:t>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Requests after 5:00 PM still count as day 1.</a:t>
            </a:r>
          </a:p>
          <a:p>
            <a:pPr eaLnBrk="1" hangingPunct="1">
              <a:buClr>
                <a:srgbClr val="33CC33"/>
              </a:buClr>
              <a:buFont typeface="Wingdings" panose="05000000000000000000" pitchFamily="2" charset="2"/>
              <a:buChar char="è"/>
            </a:pPr>
            <a:r>
              <a:rPr lang="en-US" altLang="en-US" dirty="0"/>
              <a:t>All agencies </a:t>
            </a:r>
            <a:r>
              <a:rPr lang="en-US" altLang="en-US" b="1" dirty="0"/>
              <a:t>must</a:t>
            </a:r>
            <a:r>
              <a:rPr lang="en-US" altLang="en-US" dirty="0"/>
              <a:t> </a:t>
            </a:r>
            <a:r>
              <a:rPr lang="en-US" altLang="en-US" b="1" dirty="0"/>
              <a:t>respond</a:t>
            </a:r>
            <a:r>
              <a:rPr lang="en-US" altLang="en-US" dirty="0"/>
              <a:t> to the request.</a:t>
            </a:r>
          </a:p>
        </p:txBody>
      </p:sp>
      <p:sp>
        <p:nvSpPr>
          <p:cNvPr id="13317" name="Line 10">
            <a:extLst>
              <a:ext uri="{FF2B5EF4-FFF2-40B4-BE49-F238E27FC236}">
                <a16:creationId xmlns:a16="http://schemas.microsoft.com/office/drawing/2014/main" id="{1B7B2BEA-76A0-483E-A0D3-4A2BF2AE5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438400"/>
            <a:ext cx="8229600" cy="0"/>
          </a:xfrm>
          <a:prstGeom prst="line">
            <a:avLst/>
          </a:prstGeom>
          <a:noFill/>
          <a:ln w="2857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7D3AEB-96F8-48F6-8EC7-AEA702C5E645}"/>
              </a:ext>
            </a:extLst>
          </p:cNvPr>
          <p:cNvGrpSpPr/>
          <p:nvPr/>
        </p:nvGrpSpPr>
        <p:grpSpPr bwMode="auto">
          <a:xfrm>
            <a:off x="304800" y="149225"/>
            <a:ext cx="8610600" cy="6327775"/>
            <a:chOff x="0" y="0"/>
            <a:chExt cx="5424" cy="3986"/>
          </a:xfrm>
          <a:solidFill>
            <a:srgbClr val="26E22F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AC8A7B3-533A-4E69-B988-9B7B6C782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24" cy="4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0D3E28C1-34F0-43B5-837E-0655ED677C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0" y="482"/>
              <a:ext cx="22" cy="3504"/>
            </a:xfrm>
            <a:prstGeom prst="line">
              <a:avLst/>
            </a:prstGeom>
            <a:grpFill/>
            <a:ln w="76200">
              <a:solidFill>
                <a:srgbClr val="B8F6BB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4" name="Picture 14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ADBCDC58-849F-44A6-AC92-33BCC15CD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0" y="231228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See the source image">
            <a:extLst>
              <a:ext uri="{FF2B5EF4-FFF2-40B4-BE49-F238E27FC236}">
                <a16:creationId xmlns:a16="http://schemas.microsoft.com/office/drawing/2014/main" id="{E532CC48-A273-4102-BB97-F047ACCDF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228600"/>
            <a:ext cx="4953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mage result for clip art free dollar signs">
            <a:hlinkClick r:id="rId3"/>
            <a:extLst>
              <a:ext uri="{FF2B5EF4-FFF2-40B4-BE49-F238E27FC236}">
                <a16:creationId xmlns:a16="http://schemas.microsoft.com/office/drawing/2014/main" id="{174DEB04-ACFF-41A7-9CCD-E4F00ACB4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25" y="240753"/>
            <a:ext cx="54927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 autoUpdateAnimBg="0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2133</TotalTime>
  <Words>1131</Words>
  <Application>Microsoft Office PowerPoint</Application>
  <PresentationFormat>On-screen Show (4:3)</PresentationFormat>
  <Paragraphs>170</Paragraphs>
  <Slides>30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Quadrant</vt:lpstr>
      <vt:lpstr>FISCAL NOTE PREPARATION</vt:lpstr>
      <vt:lpstr>What is a fiscal note? </vt:lpstr>
      <vt:lpstr>What is the total processing time?</vt:lpstr>
      <vt:lpstr>What if the sponsor disagrees with the fiscal note?</vt:lpstr>
      <vt:lpstr>PowerPoint Presentation</vt:lpstr>
      <vt:lpstr>Who requests fiscal notes?</vt:lpstr>
      <vt:lpstr>Who determines the need for a fiscal note?</vt:lpstr>
      <vt:lpstr>Preparing  Fiscal Notes</vt:lpstr>
      <vt:lpstr>Agencies are notified.</vt:lpstr>
      <vt:lpstr>Read the bill</vt:lpstr>
      <vt:lpstr>Access the fiscal note template    </vt:lpstr>
      <vt:lpstr>Access the fiscal note template    </vt:lpstr>
      <vt:lpstr>Fiscal note naming convention</vt:lpstr>
      <vt:lpstr>Fiscal Analysis</vt:lpstr>
      <vt:lpstr>Fiscal Analysis (continued)</vt:lpstr>
      <vt:lpstr>Fiscal Analysis (continued)</vt:lpstr>
      <vt:lpstr>Fiscal Analysis (continued)</vt:lpstr>
      <vt:lpstr>Fiscal Analysis (continued)</vt:lpstr>
      <vt:lpstr>Fiscal Analysis (continued)</vt:lpstr>
      <vt:lpstr>Fiscal Summary – front page</vt:lpstr>
      <vt:lpstr>Local Government</vt:lpstr>
      <vt:lpstr>Local Government (continued)</vt:lpstr>
      <vt:lpstr>Long-term impact</vt:lpstr>
      <vt:lpstr>Long-term impact (continued) </vt:lpstr>
      <vt:lpstr>Technical Notes</vt:lpstr>
      <vt:lpstr>Dedicated Revenue</vt:lpstr>
      <vt:lpstr>Statutory Appropriation</vt:lpstr>
      <vt:lpstr>Agency completed fiscal note</vt:lpstr>
      <vt:lpstr>Amended Fiscal Notes</vt:lpstr>
      <vt:lpstr>Questions?</vt:lpstr>
    </vt:vector>
  </TitlesOfParts>
  <Company>State of Montana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NOTE PREPARATION</dc:title>
  <dc:creator>shirley moore</dc:creator>
  <cp:lastModifiedBy>Hall, Nancy</cp:lastModifiedBy>
  <cp:revision>107</cp:revision>
  <cp:lastPrinted>2018-12-04T14:57:58Z</cp:lastPrinted>
  <dcterms:created xsi:type="dcterms:W3CDTF">1998-12-02T19:12:01Z</dcterms:created>
  <dcterms:modified xsi:type="dcterms:W3CDTF">2022-12-05T13:54:51Z</dcterms:modified>
</cp:coreProperties>
</file>