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6.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7.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8.xml" ContentType="application/vnd.openxmlformats-officedocument.drawingml.chartshape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 id="2147483694" r:id="rId3"/>
  </p:sldMasterIdLst>
  <p:notesMasterIdLst>
    <p:notesMasterId r:id="rId17"/>
  </p:notesMasterIdLst>
  <p:handoutMasterIdLst>
    <p:handoutMasterId r:id="rId18"/>
  </p:handoutMasterIdLst>
  <p:sldIdLst>
    <p:sldId id="435" r:id="rId4"/>
    <p:sldId id="440" r:id="rId5"/>
    <p:sldId id="441" r:id="rId6"/>
    <p:sldId id="431" r:id="rId7"/>
    <p:sldId id="446" r:id="rId8"/>
    <p:sldId id="447" r:id="rId9"/>
    <p:sldId id="443" r:id="rId10"/>
    <p:sldId id="455" r:id="rId11"/>
    <p:sldId id="450" r:id="rId12"/>
    <p:sldId id="452" r:id="rId13"/>
    <p:sldId id="454" r:id="rId14"/>
    <p:sldId id="456" r:id="rId15"/>
    <p:sldId id="451"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7BC5"/>
    <a:srgbClr val="BEC3E4"/>
    <a:srgbClr val="21373C"/>
    <a:srgbClr val="D6D9EE"/>
    <a:srgbClr val="CEE0E4"/>
    <a:srgbClr val="ADCCD3"/>
    <a:srgbClr val="72A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5B8459-4CA1-4C43-B3FD-85760E5BCA93}" v="1179" dt="2024-05-22T20:22:39.5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dey, David" userId="S::david.bedey@legmt.gov::ebfdb597-c8b3-445d-ae13-973c838ea272" providerId="AD" clId="Web-{752571A1-B600-4A37-B36E-00770E617F79}"/>
    <pc:docChg chg="modSld">
      <pc:chgData name="Bedey, David" userId="S::david.bedey@legmt.gov::ebfdb597-c8b3-445d-ae13-973c838ea272" providerId="AD" clId="Web-{752571A1-B600-4A37-B36E-00770E617F79}" dt="2024-05-21T16:45:45.412" v="156" actId="1076"/>
      <pc:docMkLst>
        <pc:docMk/>
      </pc:docMkLst>
      <pc:sldChg chg="modSp">
        <pc:chgData name="Bedey, David" userId="S::david.bedey@legmt.gov::ebfdb597-c8b3-445d-ae13-973c838ea272" providerId="AD" clId="Web-{752571A1-B600-4A37-B36E-00770E617F79}" dt="2024-05-21T16:45:45.412" v="156" actId="1076"/>
        <pc:sldMkLst>
          <pc:docMk/>
          <pc:sldMk cId="3141755406" sldId="443"/>
        </pc:sldMkLst>
        <pc:spChg chg="mod">
          <ac:chgData name="Bedey, David" userId="S::david.bedey@legmt.gov::ebfdb597-c8b3-445d-ae13-973c838ea272" providerId="AD" clId="Web-{752571A1-B600-4A37-B36E-00770E617F79}" dt="2024-05-21T16:42:00.142" v="155" actId="1076"/>
          <ac:spMkLst>
            <pc:docMk/>
            <pc:sldMk cId="3141755406" sldId="443"/>
            <ac:spMk id="12" creationId="{91806E67-728B-DE70-1B0D-8473331A5FB3}"/>
          </ac:spMkLst>
        </pc:spChg>
        <pc:spChg chg="mod">
          <ac:chgData name="Bedey, David" userId="S::david.bedey@legmt.gov::ebfdb597-c8b3-445d-ae13-973c838ea272" providerId="AD" clId="Web-{752571A1-B600-4A37-B36E-00770E617F79}" dt="2024-05-21T16:45:45.412" v="156" actId="1076"/>
          <ac:spMkLst>
            <pc:docMk/>
            <pc:sldMk cId="3141755406" sldId="443"/>
            <ac:spMk id="13" creationId="{C4FB1A5A-2D99-D583-B93A-A3A8F5080E27}"/>
          </ac:spMkLst>
        </pc:spChg>
        <pc:graphicFrameChg chg="mod">
          <ac:chgData name="Bedey, David" userId="S::david.bedey@legmt.gov::ebfdb597-c8b3-445d-ae13-973c838ea272" providerId="AD" clId="Web-{752571A1-B600-4A37-B36E-00770E617F79}" dt="2024-05-21T16:41:25.860" v="153" actId="1076"/>
          <ac:graphicFrameMkLst>
            <pc:docMk/>
            <pc:sldMk cId="3141755406" sldId="443"/>
            <ac:graphicFrameMk id="15" creationId="{C99B88AE-144B-67E7-FF76-28E01D4DAAF3}"/>
          </ac:graphicFrameMkLst>
        </pc:graphicFrameChg>
      </pc:sldChg>
      <pc:sldChg chg="modSp">
        <pc:chgData name="Bedey, David" userId="S::david.bedey@legmt.gov::ebfdb597-c8b3-445d-ae13-973c838ea272" providerId="AD" clId="Web-{752571A1-B600-4A37-B36E-00770E617F79}" dt="2024-05-21T16:34:51.837" v="145" actId="20577"/>
        <pc:sldMkLst>
          <pc:docMk/>
          <pc:sldMk cId="4081074797" sldId="446"/>
        </pc:sldMkLst>
        <pc:spChg chg="mod">
          <ac:chgData name="Bedey, David" userId="S::david.bedey@legmt.gov::ebfdb597-c8b3-445d-ae13-973c838ea272" providerId="AD" clId="Web-{752571A1-B600-4A37-B36E-00770E617F79}" dt="2024-05-21T16:34:51.837" v="145" actId="20577"/>
          <ac:spMkLst>
            <pc:docMk/>
            <pc:sldMk cId="4081074797" sldId="446"/>
            <ac:spMk id="3" creationId="{A4B4F92D-F585-EDA2-298B-49C702587558}"/>
          </ac:spMkLst>
        </pc:spChg>
        <pc:spChg chg="mod">
          <ac:chgData name="Bedey, David" userId="S::david.bedey@legmt.gov::ebfdb597-c8b3-445d-ae13-973c838ea272" providerId="AD" clId="Web-{752571A1-B600-4A37-B36E-00770E617F79}" dt="2024-05-21T16:33:20.382" v="142" actId="20577"/>
          <ac:spMkLst>
            <pc:docMk/>
            <pc:sldMk cId="4081074797" sldId="446"/>
            <ac:spMk id="14" creationId="{BF7EFDB1-90FE-B092-EA69-483852395623}"/>
          </ac:spMkLst>
        </pc:spChg>
        <pc:spChg chg="mod">
          <ac:chgData name="Bedey, David" userId="S::david.bedey@legmt.gov::ebfdb597-c8b3-445d-ae13-973c838ea272" providerId="AD" clId="Web-{752571A1-B600-4A37-B36E-00770E617F79}" dt="2024-05-21T16:33:28.023" v="143" actId="20577"/>
          <ac:spMkLst>
            <pc:docMk/>
            <pc:sldMk cId="4081074797" sldId="446"/>
            <ac:spMk id="37" creationId="{C98AADCF-03ED-D54E-1866-6B699C3CE86F}"/>
          </ac:spMkLst>
        </pc:spChg>
      </pc:sldChg>
    </pc:docChg>
  </pc:docChgLst>
  <pc:docChgLst>
    <pc:chgData name="Bedey, David" userId="S::david.bedey@legmt.gov::ebfdb597-c8b3-445d-ae13-973c838ea272" providerId="AD" clId="Web-{131DD963-8103-416A-BD39-41D9DF50EB67}"/>
    <pc:docChg chg="modSld">
      <pc:chgData name="Bedey, David" userId="S::david.bedey@legmt.gov::ebfdb597-c8b3-445d-ae13-973c838ea272" providerId="AD" clId="Web-{131DD963-8103-416A-BD39-41D9DF50EB67}" dt="2024-05-21T15:47:18.187" v="2" actId="20577"/>
      <pc:docMkLst>
        <pc:docMk/>
      </pc:docMkLst>
      <pc:sldChg chg="modSp">
        <pc:chgData name="Bedey, David" userId="S::david.bedey@legmt.gov::ebfdb597-c8b3-445d-ae13-973c838ea272" providerId="AD" clId="Web-{131DD963-8103-416A-BD39-41D9DF50EB67}" dt="2024-05-21T15:47:18.187" v="2" actId="20577"/>
        <pc:sldMkLst>
          <pc:docMk/>
          <pc:sldMk cId="3141755406" sldId="443"/>
        </pc:sldMkLst>
        <pc:spChg chg="mod">
          <ac:chgData name="Bedey, David" userId="S::david.bedey@legmt.gov::ebfdb597-c8b3-445d-ae13-973c838ea272" providerId="AD" clId="Web-{131DD963-8103-416A-BD39-41D9DF50EB67}" dt="2024-05-21T15:47:18.187" v="2" actId="20577"/>
          <ac:spMkLst>
            <pc:docMk/>
            <pc:sldMk cId="3141755406" sldId="443"/>
            <ac:spMk id="13" creationId="{C4FB1A5A-2D99-D583-B93A-A3A8F5080E27}"/>
          </ac:spMkLst>
        </pc:spChg>
      </pc:sldChg>
    </pc:docChg>
  </pc:docChgLst>
  <pc:docChgLst>
    <pc:chgData name="Pattin, Julia" userId="d8dc3b60-cbcb-4ac9-97ff-a4474fef082b" providerId="ADAL" clId="{B45B8459-4CA1-4C43-B3FD-85760E5BCA93}"/>
    <pc:docChg chg="undo custSel addSld delSld modSld sldOrd">
      <pc:chgData name="Pattin, Julia" userId="d8dc3b60-cbcb-4ac9-97ff-a4474fef082b" providerId="ADAL" clId="{B45B8459-4CA1-4C43-B3FD-85760E5BCA93}" dt="2024-05-22T20:26:45.850" v="2622" actId="14100"/>
      <pc:docMkLst>
        <pc:docMk/>
      </pc:docMkLst>
      <pc:sldChg chg="del ord">
        <pc:chgData name="Pattin, Julia" userId="d8dc3b60-cbcb-4ac9-97ff-a4474fef082b" providerId="ADAL" clId="{B45B8459-4CA1-4C43-B3FD-85760E5BCA93}" dt="2024-05-21T16:50:16.913" v="2" actId="2696"/>
        <pc:sldMkLst>
          <pc:docMk/>
          <pc:sldMk cId="2141512319" sldId="442"/>
        </pc:sldMkLst>
      </pc:sldChg>
      <pc:sldChg chg="addSp delSp modSp mod">
        <pc:chgData name="Pattin, Julia" userId="d8dc3b60-cbcb-4ac9-97ff-a4474fef082b" providerId="ADAL" clId="{B45B8459-4CA1-4C43-B3FD-85760E5BCA93}" dt="2024-05-22T19:49:53.006" v="2362" actId="14100"/>
        <pc:sldMkLst>
          <pc:docMk/>
          <pc:sldMk cId="3141755406" sldId="443"/>
        </pc:sldMkLst>
        <pc:spChg chg="mod">
          <ac:chgData name="Pattin, Julia" userId="d8dc3b60-cbcb-4ac9-97ff-a4474fef082b" providerId="ADAL" clId="{B45B8459-4CA1-4C43-B3FD-85760E5BCA93}" dt="2024-05-22T19:49:53.006" v="2362" actId="14100"/>
          <ac:spMkLst>
            <pc:docMk/>
            <pc:sldMk cId="3141755406" sldId="443"/>
            <ac:spMk id="3" creationId="{A4B4F92D-F585-EDA2-298B-49C702587558}"/>
          </ac:spMkLst>
        </pc:spChg>
        <pc:spChg chg="add mod">
          <ac:chgData name="Pattin, Julia" userId="d8dc3b60-cbcb-4ac9-97ff-a4474fef082b" providerId="ADAL" clId="{B45B8459-4CA1-4C43-B3FD-85760E5BCA93}" dt="2024-05-22T19:49:32.356" v="2357" actId="14100"/>
          <ac:spMkLst>
            <pc:docMk/>
            <pc:sldMk cId="3141755406" sldId="443"/>
            <ac:spMk id="5" creationId="{24B47DF7-AF7E-3B0E-C6B2-E937A89FC23B}"/>
          </ac:spMkLst>
        </pc:spChg>
        <pc:spChg chg="del">
          <ac:chgData name="Pattin, Julia" userId="d8dc3b60-cbcb-4ac9-97ff-a4474fef082b" providerId="ADAL" clId="{B45B8459-4CA1-4C43-B3FD-85760E5BCA93}" dt="2024-05-21T16:58:19.463" v="8" actId="478"/>
          <ac:spMkLst>
            <pc:docMk/>
            <pc:sldMk cId="3141755406" sldId="443"/>
            <ac:spMk id="9" creationId="{CF92584B-0F2D-9B22-5249-B3477C5B1BEF}"/>
          </ac:spMkLst>
        </pc:spChg>
        <pc:spChg chg="del">
          <ac:chgData name="Pattin, Julia" userId="d8dc3b60-cbcb-4ac9-97ff-a4474fef082b" providerId="ADAL" clId="{B45B8459-4CA1-4C43-B3FD-85760E5BCA93}" dt="2024-05-21T16:58:20.914" v="9" actId="478"/>
          <ac:spMkLst>
            <pc:docMk/>
            <pc:sldMk cId="3141755406" sldId="443"/>
            <ac:spMk id="11" creationId="{131FD776-5BED-9814-11BF-91DFDFA24365}"/>
          </ac:spMkLst>
        </pc:spChg>
        <pc:spChg chg="mod">
          <ac:chgData name="Pattin, Julia" userId="d8dc3b60-cbcb-4ac9-97ff-a4474fef082b" providerId="ADAL" clId="{B45B8459-4CA1-4C43-B3FD-85760E5BCA93}" dt="2024-05-21T18:21:07.041" v="441" actId="14100"/>
          <ac:spMkLst>
            <pc:docMk/>
            <pc:sldMk cId="3141755406" sldId="443"/>
            <ac:spMk id="12" creationId="{91806E67-728B-DE70-1B0D-8473331A5FB3}"/>
          </ac:spMkLst>
        </pc:spChg>
        <pc:spChg chg="mod">
          <ac:chgData name="Pattin, Julia" userId="d8dc3b60-cbcb-4ac9-97ff-a4474fef082b" providerId="ADAL" clId="{B45B8459-4CA1-4C43-B3FD-85760E5BCA93}" dt="2024-05-21T18:48:16.362" v="497" actId="14100"/>
          <ac:spMkLst>
            <pc:docMk/>
            <pc:sldMk cId="3141755406" sldId="443"/>
            <ac:spMk id="13" creationId="{C4FB1A5A-2D99-D583-B93A-A3A8F5080E27}"/>
          </ac:spMkLst>
        </pc:spChg>
        <pc:spChg chg="del mod">
          <ac:chgData name="Pattin, Julia" userId="d8dc3b60-cbcb-4ac9-97ff-a4474fef082b" providerId="ADAL" clId="{B45B8459-4CA1-4C43-B3FD-85760E5BCA93}" dt="2024-05-21T16:58:15.661" v="7" actId="478"/>
          <ac:spMkLst>
            <pc:docMk/>
            <pc:sldMk cId="3141755406" sldId="443"/>
            <ac:spMk id="14" creationId="{F4605AD8-1AB9-094E-FA98-D7678DDE356B}"/>
          </ac:spMkLst>
        </pc:spChg>
        <pc:graphicFrameChg chg="mod">
          <ac:chgData name="Pattin, Julia" userId="d8dc3b60-cbcb-4ac9-97ff-a4474fef082b" providerId="ADAL" clId="{B45B8459-4CA1-4C43-B3FD-85760E5BCA93}" dt="2024-05-21T18:17:29.061" v="419" actId="1076"/>
          <ac:graphicFrameMkLst>
            <pc:docMk/>
            <pc:sldMk cId="3141755406" sldId="443"/>
            <ac:graphicFrameMk id="15" creationId="{C99B88AE-144B-67E7-FF76-28E01D4DAAF3}"/>
          </ac:graphicFrameMkLst>
        </pc:graphicFrameChg>
        <pc:picChg chg="add mod">
          <ac:chgData name="Pattin, Julia" userId="d8dc3b60-cbcb-4ac9-97ff-a4474fef082b" providerId="ADAL" clId="{B45B8459-4CA1-4C43-B3FD-85760E5BCA93}" dt="2024-05-22T19:47:21.508" v="2272" actId="1076"/>
          <ac:picMkLst>
            <pc:docMk/>
            <pc:sldMk cId="3141755406" sldId="443"/>
            <ac:picMk id="6" creationId="{54C01C2D-0118-481C-2C4A-9D45A4DBFEA7}"/>
          </ac:picMkLst>
        </pc:picChg>
      </pc:sldChg>
      <pc:sldChg chg="modSp mod">
        <pc:chgData name="Pattin, Julia" userId="d8dc3b60-cbcb-4ac9-97ff-a4474fef082b" providerId="ADAL" clId="{B45B8459-4CA1-4C43-B3FD-85760E5BCA93}" dt="2024-05-21T18:22:17.317" v="455" actId="255"/>
        <pc:sldMkLst>
          <pc:docMk/>
          <pc:sldMk cId="4081074797" sldId="446"/>
        </pc:sldMkLst>
        <pc:spChg chg="mod">
          <ac:chgData name="Pattin, Julia" userId="d8dc3b60-cbcb-4ac9-97ff-a4474fef082b" providerId="ADAL" clId="{B45B8459-4CA1-4C43-B3FD-85760E5BCA93}" dt="2024-05-21T18:22:17.317" v="455" actId="255"/>
          <ac:spMkLst>
            <pc:docMk/>
            <pc:sldMk cId="4081074797" sldId="446"/>
            <ac:spMk id="3" creationId="{A4B4F92D-F585-EDA2-298B-49C702587558}"/>
          </ac:spMkLst>
        </pc:spChg>
      </pc:sldChg>
      <pc:sldChg chg="addSp delSp modSp mod">
        <pc:chgData name="Pattin, Julia" userId="d8dc3b60-cbcb-4ac9-97ff-a4474fef082b" providerId="ADAL" clId="{B45B8459-4CA1-4C43-B3FD-85760E5BCA93}" dt="2024-05-22T19:49:08.868" v="2356" actId="20577"/>
        <pc:sldMkLst>
          <pc:docMk/>
          <pc:sldMk cId="1175808324" sldId="447"/>
        </pc:sldMkLst>
        <pc:spChg chg="mod">
          <ac:chgData name="Pattin, Julia" userId="d8dc3b60-cbcb-4ac9-97ff-a4474fef082b" providerId="ADAL" clId="{B45B8459-4CA1-4C43-B3FD-85760E5BCA93}" dt="2024-05-22T19:49:08.868" v="2356" actId="20577"/>
          <ac:spMkLst>
            <pc:docMk/>
            <pc:sldMk cId="1175808324" sldId="447"/>
            <ac:spMk id="3" creationId="{A4B4F92D-F585-EDA2-298B-49C702587558}"/>
          </ac:spMkLst>
        </pc:spChg>
        <pc:graphicFrameChg chg="mod">
          <ac:chgData name="Pattin, Julia" userId="d8dc3b60-cbcb-4ac9-97ff-a4474fef082b" providerId="ADAL" clId="{B45B8459-4CA1-4C43-B3FD-85760E5BCA93}" dt="2024-05-22T19:48:12.943" v="2278"/>
          <ac:graphicFrameMkLst>
            <pc:docMk/>
            <pc:sldMk cId="1175808324" sldId="447"/>
            <ac:graphicFrameMk id="4" creationId="{B70D238B-09F3-400F-9836-46A535B4972A}"/>
          </ac:graphicFrameMkLst>
        </pc:graphicFrameChg>
        <pc:graphicFrameChg chg="add del mod modGraphic">
          <ac:chgData name="Pattin, Julia" userId="d8dc3b60-cbcb-4ac9-97ff-a4474fef082b" providerId="ADAL" clId="{B45B8459-4CA1-4C43-B3FD-85760E5BCA93}" dt="2024-05-21T18:47:00.061" v="482" actId="21"/>
          <ac:graphicFrameMkLst>
            <pc:docMk/>
            <pc:sldMk cId="1175808324" sldId="447"/>
            <ac:graphicFrameMk id="5" creationId="{707A9AA1-BDC5-4B99-B744-DDF6D7096A4B}"/>
          </ac:graphicFrameMkLst>
        </pc:graphicFrameChg>
        <pc:picChg chg="add mod">
          <ac:chgData name="Pattin, Julia" userId="d8dc3b60-cbcb-4ac9-97ff-a4474fef082b" providerId="ADAL" clId="{B45B8459-4CA1-4C43-B3FD-85760E5BCA93}" dt="2024-05-22T19:47:05.864" v="2269" actId="1076"/>
          <ac:picMkLst>
            <pc:docMk/>
            <pc:sldMk cId="1175808324" sldId="447"/>
            <ac:picMk id="6" creationId="{DA199775-67E9-71A5-6F6E-FC7261C43D52}"/>
          </ac:picMkLst>
        </pc:picChg>
      </pc:sldChg>
      <pc:sldChg chg="addSp delSp modSp mod">
        <pc:chgData name="Pattin, Julia" userId="d8dc3b60-cbcb-4ac9-97ff-a4474fef082b" providerId="ADAL" clId="{B45B8459-4CA1-4C43-B3FD-85760E5BCA93}" dt="2024-05-22T19:51:12.848" v="2380" actId="14100"/>
        <pc:sldMkLst>
          <pc:docMk/>
          <pc:sldMk cId="863245361" sldId="450"/>
        </pc:sldMkLst>
        <pc:spChg chg="mod">
          <ac:chgData name="Pattin, Julia" userId="d8dc3b60-cbcb-4ac9-97ff-a4474fef082b" providerId="ADAL" clId="{B45B8459-4CA1-4C43-B3FD-85760E5BCA93}" dt="2024-05-21T18:55:32.929" v="554" actId="1076"/>
          <ac:spMkLst>
            <pc:docMk/>
            <pc:sldMk cId="863245361" sldId="450"/>
            <ac:spMk id="2" creationId="{77084A40-EA7B-078E-DF8D-CA6715F1B6FB}"/>
          </ac:spMkLst>
        </pc:spChg>
        <pc:spChg chg="mod">
          <ac:chgData name="Pattin, Julia" userId="d8dc3b60-cbcb-4ac9-97ff-a4474fef082b" providerId="ADAL" clId="{B45B8459-4CA1-4C43-B3FD-85760E5BCA93}" dt="2024-05-22T19:50:43.874" v="2378" actId="404"/>
          <ac:spMkLst>
            <pc:docMk/>
            <pc:sldMk cId="863245361" sldId="450"/>
            <ac:spMk id="3" creationId="{A4B4F92D-F585-EDA2-298B-49C702587558}"/>
          </ac:spMkLst>
        </pc:spChg>
        <pc:spChg chg="add del mod">
          <ac:chgData name="Pattin, Julia" userId="d8dc3b60-cbcb-4ac9-97ff-a4474fef082b" providerId="ADAL" clId="{B45B8459-4CA1-4C43-B3FD-85760E5BCA93}" dt="2024-05-21T18:55:16.814" v="551" actId="478"/>
          <ac:spMkLst>
            <pc:docMk/>
            <pc:sldMk cId="863245361" sldId="450"/>
            <ac:spMk id="5" creationId="{084D305D-AC1D-5D72-1241-F5E650ECB137}"/>
          </ac:spMkLst>
        </pc:spChg>
        <pc:spChg chg="add del mod">
          <ac:chgData name="Pattin, Julia" userId="d8dc3b60-cbcb-4ac9-97ff-a4474fef082b" providerId="ADAL" clId="{B45B8459-4CA1-4C43-B3FD-85760E5BCA93}" dt="2024-05-22T13:48:51.915" v="686" actId="478"/>
          <ac:spMkLst>
            <pc:docMk/>
            <pc:sldMk cId="863245361" sldId="450"/>
            <ac:spMk id="12" creationId="{6A3037C3-3E06-C61B-BE0A-78C314E92E69}"/>
          </ac:spMkLst>
        </pc:spChg>
        <pc:spChg chg="add del mod">
          <ac:chgData name="Pattin, Julia" userId="d8dc3b60-cbcb-4ac9-97ff-a4474fef082b" providerId="ADAL" clId="{B45B8459-4CA1-4C43-B3FD-85760E5BCA93}" dt="2024-05-22T13:48:53.661" v="687" actId="478"/>
          <ac:spMkLst>
            <pc:docMk/>
            <pc:sldMk cId="863245361" sldId="450"/>
            <ac:spMk id="13" creationId="{02F95D26-EE69-7264-AA92-774C1F8F10D4}"/>
          </ac:spMkLst>
        </pc:spChg>
        <pc:spChg chg="add del mod">
          <ac:chgData name="Pattin, Julia" userId="d8dc3b60-cbcb-4ac9-97ff-a4474fef082b" providerId="ADAL" clId="{B45B8459-4CA1-4C43-B3FD-85760E5BCA93}" dt="2024-05-22T13:48:55.199" v="688" actId="478"/>
          <ac:spMkLst>
            <pc:docMk/>
            <pc:sldMk cId="863245361" sldId="450"/>
            <ac:spMk id="15" creationId="{F1111322-9FE2-0498-0E6E-FBEAF06C9404}"/>
          </ac:spMkLst>
        </pc:spChg>
        <pc:graphicFrameChg chg="add del mod">
          <ac:chgData name="Pattin, Julia" userId="d8dc3b60-cbcb-4ac9-97ff-a4474fef082b" providerId="ADAL" clId="{B45B8459-4CA1-4C43-B3FD-85760E5BCA93}" dt="2024-05-21T18:52:13.773" v="507" actId="478"/>
          <ac:graphicFrameMkLst>
            <pc:docMk/>
            <pc:sldMk cId="863245361" sldId="450"/>
            <ac:graphicFrameMk id="6" creationId="{1803CC3C-BFE0-15FB-FB6F-A2502AD9791F}"/>
          </ac:graphicFrameMkLst>
        </pc:graphicFrameChg>
        <pc:graphicFrameChg chg="mod">
          <ac:chgData name="Pattin, Julia" userId="d8dc3b60-cbcb-4ac9-97ff-a4474fef082b" providerId="ADAL" clId="{B45B8459-4CA1-4C43-B3FD-85760E5BCA93}" dt="2024-05-22T13:49:39.122" v="704" actId="692"/>
          <ac:graphicFrameMkLst>
            <pc:docMk/>
            <pc:sldMk cId="863245361" sldId="450"/>
            <ac:graphicFrameMk id="8" creationId="{F3EE6ADF-CB7E-4609-B08F-8AC7C8AFD2F0}"/>
          </ac:graphicFrameMkLst>
        </pc:graphicFrameChg>
        <pc:graphicFrameChg chg="add mod modGraphic">
          <ac:chgData name="Pattin, Julia" userId="d8dc3b60-cbcb-4ac9-97ff-a4474fef082b" providerId="ADAL" clId="{B45B8459-4CA1-4C43-B3FD-85760E5BCA93}" dt="2024-05-22T19:51:12.848" v="2380" actId="14100"/>
          <ac:graphicFrameMkLst>
            <pc:docMk/>
            <pc:sldMk cId="863245361" sldId="450"/>
            <ac:graphicFrameMk id="9" creationId="{14AF4F9C-AB69-C9B3-1801-182F65EA6524}"/>
          </ac:graphicFrameMkLst>
        </pc:graphicFrameChg>
        <pc:graphicFrameChg chg="del modGraphic">
          <ac:chgData name="Pattin, Julia" userId="d8dc3b60-cbcb-4ac9-97ff-a4474fef082b" providerId="ADAL" clId="{B45B8459-4CA1-4C43-B3FD-85760E5BCA93}" dt="2024-05-21T18:23:53.388" v="457" actId="478"/>
          <ac:graphicFrameMkLst>
            <pc:docMk/>
            <pc:sldMk cId="863245361" sldId="450"/>
            <ac:graphicFrameMk id="19" creationId="{C76D8288-C60F-8BBB-111E-4532EA93BB7D}"/>
          </ac:graphicFrameMkLst>
        </pc:graphicFrameChg>
        <pc:picChg chg="add mod">
          <ac:chgData name="Pattin, Julia" userId="d8dc3b60-cbcb-4ac9-97ff-a4474fef082b" providerId="ADAL" clId="{B45B8459-4CA1-4C43-B3FD-85760E5BCA93}" dt="2024-05-22T19:47:35.753" v="2275"/>
          <ac:picMkLst>
            <pc:docMk/>
            <pc:sldMk cId="863245361" sldId="450"/>
            <ac:picMk id="5" creationId="{8BCA4B6F-D1D7-A769-0AAA-36CDF17C5BB4}"/>
          </ac:picMkLst>
        </pc:picChg>
      </pc:sldChg>
      <pc:sldChg chg="addSp delSp modSp mod">
        <pc:chgData name="Pattin, Julia" userId="d8dc3b60-cbcb-4ac9-97ff-a4474fef082b" providerId="ADAL" clId="{B45B8459-4CA1-4C43-B3FD-85760E5BCA93}" dt="2024-05-22T19:51:28.098" v="2394" actId="20577"/>
        <pc:sldMkLst>
          <pc:docMk/>
          <pc:sldMk cId="2059792130" sldId="452"/>
        </pc:sldMkLst>
        <pc:spChg chg="mod">
          <ac:chgData name="Pattin, Julia" userId="d8dc3b60-cbcb-4ac9-97ff-a4474fef082b" providerId="ADAL" clId="{B45B8459-4CA1-4C43-B3FD-85760E5BCA93}" dt="2024-05-22T19:51:28.098" v="2394" actId="20577"/>
          <ac:spMkLst>
            <pc:docMk/>
            <pc:sldMk cId="2059792130" sldId="452"/>
            <ac:spMk id="3" creationId="{A4B4F92D-F585-EDA2-298B-49C702587558}"/>
          </ac:spMkLst>
        </pc:spChg>
        <pc:spChg chg="add del mod">
          <ac:chgData name="Pattin, Julia" userId="d8dc3b60-cbcb-4ac9-97ff-a4474fef082b" providerId="ADAL" clId="{B45B8459-4CA1-4C43-B3FD-85760E5BCA93}" dt="2024-05-21T18:55:59.060" v="569" actId="478"/>
          <ac:spMkLst>
            <pc:docMk/>
            <pc:sldMk cId="2059792130" sldId="452"/>
            <ac:spMk id="5" creationId="{0C1DE438-3D74-B47E-47DA-6095E69E9454}"/>
          </ac:spMkLst>
        </pc:spChg>
        <pc:graphicFrameChg chg="add mod modGraphic">
          <ac:chgData name="Pattin, Julia" userId="d8dc3b60-cbcb-4ac9-97ff-a4474fef082b" providerId="ADAL" clId="{B45B8459-4CA1-4C43-B3FD-85760E5BCA93}" dt="2024-05-22T13:55:23.128" v="757" actId="13926"/>
          <ac:graphicFrameMkLst>
            <pc:docMk/>
            <pc:sldMk cId="2059792130" sldId="452"/>
            <ac:graphicFrameMk id="6" creationId="{13F18CBA-3306-EE4C-4C3D-DCB10830A9CF}"/>
          </ac:graphicFrameMkLst>
        </pc:graphicFrameChg>
        <pc:graphicFrameChg chg="add mod">
          <ac:chgData name="Pattin, Julia" userId="d8dc3b60-cbcb-4ac9-97ff-a4474fef082b" providerId="ADAL" clId="{B45B8459-4CA1-4C43-B3FD-85760E5BCA93}" dt="2024-05-22T13:52:25.227" v="733" actId="1076"/>
          <ac:graphicFrameMkLst>
            <pc:docMk/>
            <pc:sldMk cId="2059792130" sldId="452"/>
            <ac:graphicFrameMk id="8" creationId="{4831284D-1139-4E3E-B67E-6DF47DF93ABC}"/>
          </ac:graphicFrameMkLst>
        </pc:graphicFrameChg>
      </pc:sldChg>
      <pc:sldChg chg="del">
        <pc:chgData name="Pattin, Julia" userId="d8dc3b60-cbcb-4ac9-97ff-a4474fef082b" providerId="ADAL" clId="{B45B8459-4CA1-4C43-B3FD-85760E5BCA93}" dt="2024-05-21T18:55:20.763" v="552" actId="2696"/>
        <pc:sldMkLst>
          <pc:docMk/>
          <pc:sldMk cId="1075986064" sldId="453"/>
        </pc:sldMkLst>
      </pc:sldChg>
      <pc:sldChg chg="addSp delSp modSp mod ord">
        <pc:chgData name="Pattin, Julia" userId="d8dc3b60-cbcb-4ac9-97ff-a4474fef082b" providerId="ADAL" clId="{B45B8459-4CA1-4C43-B3FD-85760E5BCA93}" dt="2024-05-22T19:52:05.825" v="2399" actId="20577"/>
        <pc:sldMkLst>
          <pc:docMk/>
          <pc:sldMk cId="1992010518" sldId="454"/>
        </pc:sldMkLst>
        <pc:spChg chg="add mod">
          <ac:chgData name="Pattin, Julia" userId="d8dc3b60-cbcb-4ac9-97ff-a4474fef082b" providerId="ADAL" clId="{B45B8459-4CA1-4C43-B3FD-85760E5BCA93}" dt="2024-05-22T14:00:00.644" v="982" actId="122"/>
          <ac:spMkLst>
            <pc:docMk/>
            <pc:sldMk cId="1992010518" sldId="454"/>
            <ac:spMk id="2" creationId="{D64AB222-CE88-4D77-1CB8-2F05819F1793}"/>
          </ac:spMkLst>
        </pc:spChg>
        <pc:spChg chg="add del mod">
          <ac:chgData name="Pattin, Julia" userId="d8dc3b60-cbcb-4ac9-97ff-a4474fef082b" providerId="ADAL" clId="{B45B8459-4CA1-4C43-B3FD-85760E5BCA93}" dt="2024-05-22T14:04:38.201" v="1031" actId="478"/>
          <ac:spMkLst>
            <pc:docMk/>
            <pc:sldMk cId="1992010518" sldId="454"/>
            <ac:spMk id="3" creationId="{4553AC6F-D9A5-1025-5102-06434E325A98}"/>
          </ac:spMkLst>
        </pc:spChg>
        <pc:spChg chg="del">
          <ac:chgData name="Pattin, Julia" userId="d8dc3b60-cbcb-4ac9-97ff-a4474fef082b" providerId="ADAL" clId="{B45B8459-4CA1-4C43-B3FD-85760E5BCA93}" dt="2024-05-22T13:57:47.729" v="912" actId="478"/>
          <ac:spMkLst>
            <pc:docMk/>
            <pc:sldMk cId="1992010518" sldId="454"/>
            <ac:spMk id="4" creationId="{DFDCA93D-83C8-76A6-30BB-6B9D86422B62}"/>
          </ac:spMkLst>
        </pc:spChg>
        <pc:graphicFrameChg chg="mod ord modGraphic">
          <ac:chgData name="Pattin, Julia" userId="d8dc3b60-cbcb-4ac9-97ff-a4474fef082b" providerId="ADAL" clId="{B45B8459-4CA1-4C43-B3FD-85760E5BCA93}" dt="2024-05-22T19:52:05.825" v="2399" actId="20577"/>
          <ac:graphicFrameMkLst>
            <pc:docMk/>
            <pc:sldMk cId="1992010518" sldId="454"/>
            <ac:graphicFrameMk id="5" creationId="{C48E56AB-319B-EC96-22BD-0E6E62C4F571}"/>
          </ac:graphicFrameMkLst>
        </pc:graphicFrameChg>
      </pc:sldChg>
      <pc:sldChg chg="addSp delSp modSp add mod">
        <pc:chgData name="Pattin, Julia" userId="d8dc3b60-cbcb-4ac9-97ff-a4474fef082b" providerId="ADAL" clId="{B45B8459-4CA1-4C43-B3FD-85760E5BCA93}" dt="2024-05-22T19:50:08.462" v="2364"/>
        <pc:sldMkLst>
          <pc:docMk/>
          <pc:sldMk cId="3158837000" sldId="455"/>
        </pc:sldMkLst>
        <pc:spChg chg="del">
          <ac:chgData name="Pattin, Julia" userId="d8dc3b60-cbcb-4ac9-97ff-a4474fef082b" providerId="ADAL" clId="{B45B8459-4CA1-4C43-B3FD-85760E5BCA93}" dt="2024-05-22T19:50:02.099" v="2363" actId="478"/>
          <ac:spMkLst>
            <pc:docMk/>
            <pc:sldMk cId="3158837000" sldId="455"/>
            <ac:spMk id="3" creationId="{A4B4F92D-F585-EDA2-298B-49C702587558}"/>
          </ac:spMkLst>
        </pc:spChg>
        <pc:spChg chg="add mod">
          <ac:chgData name="Pattin, Julia" userId="d8dc3b60-cbcb-4ac9-97ff-a4474fef082b" providerId="ADAL" clId="{B45B8459-4CA1-4C43-B3FD-85760E5BCA93}" dt="2024-05-22T19:50:08.462" v="2364"/>
          <ac:spMkLst>
            <pc:docMk/>
            <pc:sldMk cId="3158837000" sldId="455"/>
            <ac:spMk id="6" creationId="{2C634AAD-B5EA-1709-FB00-BE0A5433CB89}"/>
          </ac:spMkLst>
        </pc:spChg>
        <pc:spChg chg="del">
          <ac:chgData name="Pattin, Julia" userId="d8dc3b60-cbcb-4ac9-97ff-a4474fef082b" providerId="ADAL" clId="{B45B8459-4CA1-4C43-B3FD-85760E5BCA93}" dt="2024-05-21T16:58:07.944" v="6" actId="478"/>
          <ac:spMkLst>
            <pc:docMk/>
            <pc:sldMk cId="3158837000" sldId="455"/>
            <ac:spMk id="12" creationId="{91806E67-728B-DE70-1B0D-8473331A5FB3}"/>
          </ac:spMkLst>
        </pc:spChg>
        <pc:spChg chg="del">
          <ac:chgData name="Pattin, Julia" userId="d8dc3b60-cbcb-4ac9-97ff-a4474fef082b" providerId="ADAL" clId="{B45B8459-4CA1-4C43-B3FD-85760E5BCA93}" dt="2024-05-21T16:58:03.601" v="5" actId="478"/>
          <ac:spMkLst>
            <pc:docMk/>
            <pc:sldMk cId="3158837000" sldId="455"/>
            <ac:spMk id="13" creationId="{C4FB1A5A-2D99-D583-B93A-A3A8F5080E27}"/>
          </ac:spMkLst>
        </pc:spChg>
        <pc:spChg chg="mod">
          <ac:chgData name="Pattin, Julia" userId="d8dc3b60-cbcb-4ac9-97ff-a4474fef082b" providerId="ADAL" clId="{B45B8459-4CA1-4C43-B3FD-85760E5BCA93}" dt="2024-05-21T16:59:06.685" v="11" actId="14100"/>
          <ac:spMkLst>
            <pc:docMk/>
            <pc:sldMk cId="3158837000" sldId="455"/>
            <ac:spMk id="14" creationId="{F4605AD8-1AB9-094E-FA98-D7678DDE356B}"/>
          </ac:spMkLst>
        </pc:spChg>
        <pc:graphicFrameChg chg="mod">
          <ac:chgData name="Pattin, Julia" userId="d8dc3b60-cbcb-4ac9-97ff-a4474fef082b" providerId="ADAL" clId="{B45B8459-4CA1-4C43-B3FD-85760E5BCA93}" dt="2024-05-21T18:23:27.092" v="456" actId="1076"/>
          <ac:graphicFrameMkLst>
            <pc:docMk/>
            <pc:sldMk cId="3158837000" sldId="455"/>
            <ac:graphicFrameMk id="15" creationId="{C99B88AE-144B-67E7-FF76-28E01D4DAAF3}"/>
          </ac:graphicFrameMkLst>
        </pc:graphicFrameChg>
        <pc:picChg chg="add mod">
          <ac:chgData name="Pattin, Julia" userId="d8dc3b60-cbcb-4ac9-97ff-a4474fef082b" providerId="ADAL" clId="{B45B8459-4CA1-4C43-B3FD-85760E5BCA93}" dt="2024-05-22T19:47:29.336" v="2274" actId="1076"/>
          <ac:picMkLst>
            <pc:docMk/>
            <pc:sldMk cId="3158837000" sldId="455"/>
            <ac:picMk id="5" creationId="{84F4D79A-0736-9676-F82E-5FF1DA1BA7A0}"/>
          </ac:picMkLst>
        </pc:picChg>
      </pc:sldChg>
      <pc:sldChg chg="addSp delSp modSp add mod ord">
        <pc:chgData name="Pattin, Julia" userId="d8dc3b60-cbcb-4ac9-97ff-a4474fef082b" providerId="ADAL" clId="{B45B8459-4CA1-4C43-B3FD-85760E5BCA93}" dt="2024-05-22T20:26:45.850" v="2622" actId="14100"/>
        <pc:sldMkLst>
          <pc:docMk/>
          <pc:sldMk cId="2038754689" sldId="456"/>
        </pc:sldMkLst>
        <pc:spChg chg="del mod">
          <ac:chgData name="Pattin, Julia" userId="d8dc3b60-cbcb-4ac9-97ff-a4474fef082b" providerId="ADAL" clId="{B45B8459-4CA1-4C43-B3FD-85760E5BCA93}" dt="2024-05-22T14:05:40.430" v="1049"/>
          <ac:spMkLst>
            <pc:docMk/>
            <pc:sldMk cId="2038754689" sldId="456"/>
            <ac:spMk id="2" creationId="{D64AB222-CE88-4D77-1CB8-2F05819F1793}"/>
          </ac:spMkLst>
        </pc:spChg>
        <pc:spChg chg="del mod">
          <ac:chgData name="Pattin, Julia" userId="d8dc3b60-cbcb-4ac9-97ff-a4474fef082b" providerId="ADAL" clId="{B45B8459-4CA1-4C43-B3FD-85760E5BCA93}" dt="2024-05-22T18:58:21.835" v="1144" actId="478"/>
          <ac:spMkLst>
            <pc:docMk/>
            <pc:sldMk cId="2038754689" sldId="456"/>
            <ac:spMk id="3" creationId="{4553AC6F-D9A5-1025-5102-06434E325A98}"/>
          </ac:spMkLst>
        </pc:spChg>
        <pc:spChg chg="add mod ord">
          <ac:chgData name="Pattin, Julia" userId="d8dc3b60-cbcb-4ac9-97ff-a4474fef082b" providerId="ADAL" clId="{B45B8459-4CA1-4C43-B3FD-85760E5BCA93}" dt="2024-05-22T19:31:55.393" v="2261" actId="1076"/>
          <ac:spMkLst>
            <pc:docMk/>
            <pc:sldMk cId="2038754689" sldId="456"/>
            <ac:spMk id="4" creationId="{3DC7E7A0-AF95-B24A-656B-D10906EEECAD}"/>
          </ac:spMkLst>
        </pc:spChg>
        <pc:spChg chg="add mod ord">
          <ac:chgData name="Pattin, Julia" userId="d8dc3b60-cbcb-4ac9-97ff-a4474fef082b" providerId="ADAL" clId="{B45B8459-4CA1-4C43-B3FD-85760E5BCA93}" dt="2024-05-22T19:55:49.907" v="2426" actId="20577"/>
          <ac:spMkLst>
            <pc:docMk/>
            <pc:sldMk cId="2038754689" sldId="456"/>
            <ac:spMk id="6" creationId="{01B7833C-BC69-68B8-8407-97E0FCD960BB}"/>
          </ac:spMkLst>
        </pc:spChg>
        <pc:spChg chg="add mod">
          <ac:chgData name="Pattin, Julia" userId="d8dc3b60-cbcb-4ac9-97ff-a4474fef082b" providerId="ADAL" clId="{B45B8459-4CA1-4C43-B3FD-85760E5BCA93}" dt="2024-05-22T20:26:45.850" v="2622" actId="14100"/>
          <ac:spMkLst>
            <pc:docMk/>
            <pc:sldMk cId="2038754689" sldId="456"/>
            <ac:spMk id="11" creationId="{C7621684-53A2-BF65-1CE9-9B6A385CD480}"/>
          </ac:spMkLst>
        </pc:spChg>
        <pc:spChg chg="add mod">
          <ac:chgData name="Pattin, Julia" userId="d8dc3b60-cbcb-4ac9-97ff-a4474fef082b" providerId="ADAL" clId="{B45B8459-4CA1-4C43-B3FD-85760E5BCA93}" dt="2024-05-22T19:53:33.470" v="2411" actId="20577"/>
          <ac:spMkLst>
            <pc:docMk/>
            <pc:sldMk cId="2038754689" sldId="456"/>
            <ac:spMk id="13" creationId="{0580B0F3-1C28-48D9-9A5E-6EB223E9258E}"/>
          </ac:spMkLst>
        </pc:spChg>
        <pc:spChg chg="add mod">
          <ac:chgData name="Pattin, Julia" userId="d8dc3b60-cbcb-4ac9-97ff-a4474fef082b" providerId="ADAL" clId="{B45B8459-4CA1-4C43-B3FD-85760E5BCA93}" dt="2024-05-22T19:32:10.625" v="2262" actId="14100"/>
          <ac:spMkLst>
            <pc:docMk/>
            <pc:sldMk cId="2038754689" sldId="456"/>
            <ac:spMk id="14" creationId="{5ACC9859-C507-EA08-5A87-6E198FF6899F}"/>
          </ac:spMkLst>
        </pc:spChg>
        <pc:spChg chg="add mod">
          <ac:chgData name="Pattin, Julia" userId="d8dc3b60-cbcb-4ac9-97ff-a4474fef082b" providerId="ADAL" clId="{B45B8459-4CA1-4C43-B3FD-85760E5BCA93}" dt="2024-05-22T19:29:26.886" v="2184" actId="14100"/>
          <ac:spMkLst>
            <pc:docMk/>
            <pc:sldMk cId="2038754689" sldId="456"/>
            <ac:spMk id="15" creationId="{80D4DC2E-0363-FA07-29D1-E1F584BC8BA8}"/>
          </ac:spMkLst>
        </pc:spChg>
        <pc:graphicFrameChg chg="add mod modGraphic">
          <ac:chgData name="Pattin, Julia" userId="d8dc3b60-cbcb-4ac9-97ff-a4474fef082b" providerId="ADAL" clId="{B45B8459-4CA1-4C43-B3FD-85760E5BCA93}" dt="2024-05-22T20:26:27.543" v="2620" actId="1076"/>
          <ac:graphicFrameMkLst>
            <pc:docMk/>
            <pc:sldMk cId="2038754689" sldId="456"/>
            <ac:graphicFrameMk id="2" creationId="{34707283-D7CF-4DAD-7E16-46CCA928A723}"/>
          </ac:graphicFrameMkLst>
        </pc:graphicFrameChg>
        <pc:graphicFrameChg chg="del">
          <ac:chgData name="Pattin, Julia" userId="d8dc3b60-cbcb-4ac9-97ff-a4474fef082b" providerId="ADAL" clId="{B45B8459-4CA1-4C43-B3FD-85760E5BCA93}" dt="2024-05-22T14:04:16.920" v="1024" actId="478"/>
          <ac:graphicFrameMkLst>
            <pc:docMk/>
            <pc:sldMk cId="2038754689" sldId="456"/>
            <ac:graphicFrameMk id="5" creationId="{C48E56AB-319B-EC96-22BD-0E6E62C4F571}"/>
          </ac:graphicFrameMkLst>
        </pc:graphicFrameChg>
        <pc:graphicFrameChg chg="add mod">
          <ac:chgData name="Pattin, Julia" userId="d8dc3b60-cbcb-4ac9-97ff-a4474fef082b" providerId="ADAL" clId="{B45B8459-4CA1-4C43-B3FD-85760E5BCA93}" dt="2024-05-22T19:53:35.104" v="2412"/>
          <ac:graphicFrameMkLst>
            <pc:docMk/>
            <pc:sldMk cId="2038754689" sldId="456"/>
            <ac:graphicFrameMk id="8" creationId="{7D76EE54-4127-4790-B6A7-32558EC8F242}"/>
          </ac:graphicFrameMkLst>
        </pc:graphicFrameChg>
        <pc:picChg chg="del">
          <ac:chgData name="Pattin, Julia" userId="d8dc3b60-cbcb-4ac9-97ff-a4474fef082b" providerId="ADAL" clId="{B45B8459-4CA1-4C43-B3FD-85760E5BCA93}" dt="2024-05-22T19:01:20.477" v="1244" actId="478"/>
          <ac:picMkLst>
            <pc:docMk/>
            <pc:sldMk cId="2038754689" sldId="456"/>
            <ac:picMk id="7" creationId="{994C464E-8B16-7E9F-FA41-4841330D7FCF}"/>
          </ac:picMkLst>
        </pc:picChg>
        <pc:picChg chg="add mod">
          <ac:chgData name="Pattin, Julia" userId="d8dc3b60-cbcb-4ac9-97ff-a4474fef082b" providerId="ADAL" clId="{B45B8459-4CA1-4C43-B3FD-85760E5BCA93}" dt="2024-05-22T19:01:56.519" v="1248"/>
          <ac:picMkLst>
            <pc:docMk/>
            <pc:sldMk cId="2038754689" sldId="456"/>
            <ac:picMk id="9" creationId="{39E13458-2E37-A08F-A6B2-E66A5442B520}"/>
          </ac:picMkLst>
        </pc:picChg>
        <pc:cxnChg chg="add mod">
          <ac:chgData name="Pattin, Julia" userId="d8dc3b60-cbcb-4ac9-97ff-a4474fef082b" providerId="ADAL" clId="{B45B8459-4CA1-4C43-B3FD-85760E5BCA93}" dt="2024-05-22T19:03:36.556" v="1258" actId="1076"/>
          <ac:cxnSpMkLst>
            <pc:docMk/>
            <pc:sldMk cId="2038754689" sldId="456"/>
            <ac:cxnSpMk id="12" creationId="{3F0483A9-71AE-7BF7-C035-55A5E96E535D}"/>
          </ac:cxnSpMkLst>
        </pc:cxnChg>
      </pc:sldChg>
      <pc:sldChg chg="delSp modSp add del mod">
        <pc:chgData name="Pattin, Julia" userId="d8dc3b60-cbcb-4ac9-97ff-a4474fef082b" providerId="ADAL" clId="{B45B8459-4CA1-4C43-B3FD-85760E5BCA93}" dt="2024-05-22T13:41:01.572" v="630" actId="2696"/>
        <pc:sldMkLst>
          <pc:docMk/>
          <pc:sldMk cId="4080509656" sldId="456"/>
        </pc:sldMkLst>
        <pc:spChg chg="del">
          <ac:chgData name="Pattin, Julia" userId="d8dc3b60-cbcb-4ac9-97ff-a4474fef082b" providerId="ADAL" clId="{B45B8459-4CA1-4C43-B3FD-85760E5BCA93}" dt="2024-05-22T13:35:50.214" v="626" actId="478"/>
          <ac:spMkLst>
            <pc:docMk/>
            <pc:sldMk cId="4080509656" sldId="456"/>
            <ac:spMk id="13" creationId="{2BC68507-F6C7-213C-0128-B338EC976898}"/>
          </ac:spMkLst>
        </pc:spChg>
        <pc:graphicFrameChg chg="mod">
          <ac:chgData name="Pattin, Julia" userId="d8dc3b60-cbcb-4ac9-97ff-a4474fef082b" providerId="ADAL" clId="{B45B8459-4CA1-4C43-B3FD-85760E5BCA93}" dt="2024-05-22T13:36:32.903" v="629" actId="1076"/>
          <ac:graphicFrameMkLst>
            <pc:docMk/>
            <pc:sldMk cId="4080509656" sldId="456"/>
            <ac:graphicFrameMk id="9" creationId="{BAF32D51-F8E4-CBA6-FF62-43DB01F9C5D1}"/>
          </ac:graphicFrameMkLst>
        </pc:graphicFrameChg>
        <pc:cxnChg chg="del">
          <ac:chgData name="Pattin, Julia" userId="d8dc3b60-cbcb-4ac9-97ff-a4474fef082b" providerId="ADAL" clId="{B45B8459-4CA1-4C43-B3FD-85760E5BCA93}" dt="2024-05-22T13:35:53.701" v="628" actId="478"/>
          <ac:cxnSpMkLst>
            <pc:docMk/>
            <pc:sldMk cId="4080509656" sldId="456"/>
            <ac:cxnSpMk id="19" creationId="{7708DFEE-4E28-EAB1-EFBC-0E6CB758B308}"/>
          </ac:cxnSpMkLst>
        </pc:cxnChg>
        <pc:cxnChg chg="del">
          <ac:chgData name="Pattin, Julia" userId="d8dc3b60-cbcb-4ac9-97ff-a4474fef082b" providerId="ADAL" clId="{B45B8459-4CA1-4C43-B3FD-85760E5BCA93}" dt="2024-05-22T13:35:52.062" v="627" actId="478"/>
          <ac:cxnSpMkLst>
            <pc:docMk/>
            <pc:sldMk cId="4080509656" sldId="456"/>
            <ac:cxnSpMk id="20" creationId="{7825A4AE-B26F-CBCE-93FD-FB99AA487ABF}"/>
          </ac:cxnSpMkLst>
        </pc:cxnChg>
      </pc:sldChg>
    </pc:docChg>
  </pc:docChgLst>
  <pc:docChgLst>
    <pc:chgData name="Pattin, Julia" userId="d8dc3b60-cbcb-4ac9-97ff-a4474fef082b" providerId="ADAL" clId="{8200A350-083B-43BC-A3F6-4D818D4533CA}"/>
    <pc:docChg chg="delSld">
      <pc:chgData name="Pattin, Julia" userId="d8dc3b60-cbcb-4ac9-97ff-a4474fef082b" providerId="ADAL" clId="{8200A350-083B-43BC-A3F6-4D818D4533CA}" dt="2024-05-21T14:13:35.532" v="0" actId="2696"/>
      <pc:docMkLst>
        <pc:docMk/>
      </pc:docMkLst>
      <pc:sldChg chg="del">
        <pc:chgData name="Pattin, Julia" userId="d8dc3b60-cbcb-4ac9-97ff-a4474fef082b" providerId="ADAL" clId="{8200A350-083B-43BC-A3F6-4D818D4533CA}" dt="2024-05-21T14:13:35.532" v="0" actId="2696"/>
        <pc:sldMkLst>
          <pc:docMk/>
          <pc:sldMk cId="738442520" sldId="444"/>
        </pc:sldMkLst>
      </pc:sldChg>
      <pc:sldChg chg="del">
        <pc:chgData name="Pattin, Julia" userId="d8dc3b60-cbcb-4ac9-97ff-a4474fef082b" providerId="ADAL" clId="{8200A350-083B-43BC-A3F6-4D818D4533CA}" dt="2024-05-21T14:13:35.532" v="0" actId="2696"/>
        <pc:sldMkLst>
          <pc:docMk/>
          <pc:sldMk cId="441427215" sldId="445"/>
        </pc:sldMkLst>
      </pc:sldChg>
      <pc:sldChg chg="del">
        <pc:chgData name="Pattin, Julia" userId="d8dc3b60-cbcb-4ac9-97ff-a4474fef082b" providerId="ADAL" clId="{8200A350-083B-43BC-A3F6-4D818D4533CA}" dt="2024-05-21T14:13:35.532" v="0" actId="2696"/>
        <pc:sldMkLst>
          <pc:docMk/>
          <pc:sldMk cId="251520564" sldId="448"/>
        </pc:sldMkLst>
      </pc:sldChg>
      <pc:sldChg chg="del">
        <pc:chgData name="Pattin, Julia" userId="d8dc3b60-cbcb-4ac9-97ff-a4474fef082b" providerId="ADAL" clId="{8200A350-083B-43BC-A3F6-4D818D4533CA}" dt="2024-05-21T14:13:35.532" v="0" actId="2696"/>
        <pc:sldMkLst>
          <pc:docMk/>
          <pc:sldMk cId="390645627" sldId="449"/>
        </pc:sldMkLst>
      </pc:sldChg>
      <pc:sldMasterChg chg="delSldLayout">
        <pc:chgData name="Pattin, Julia" userId="d8dc3b60-cbcb-4ac9-97ff-a4474fef082b" providerId="ADAL" clId="{8200A350-083B-43BC-A3F6-4D818D4533CA}" dt="2024-05-21T14:13:35.532" v="0" actId="2696"/>
        <pc:sldMasterMkLst>
          <pc:docMk/>
          <pc:sldMasterMk cId="88121587" sldId="2147483684"/>
        </pc:sldMasterMkLst>
        <pc:sldLayoutChg chg="del">
          <pc:chgData name="Pattin, Julia" userId="d8dc3b60-cbcb-4ac9-97ff-a4474fef082b" providerId="ADAL" clId="{8200A350-083B-43BC-A3F6-4D818D4533CA}" dt="2024-05-21T14:13:35.532" v="0" actId="2696"/>
          <pc:sldLayoutMkLst>
            <pc:docMk/>
            <pc:sldMasterMk cId="88121587" sldId="2147483684"/>
            <pc:sldLayoutMk cId="2091024402" sldId="2147483706"/>
          </pc:sldLayoutMkLst>
        </pc:sldLayoutChg>
      </pc:sldMasterChg>
    </pc:docChg>
  </pc:docChgLst>
  <pc:docChgLst>
    <pc:chgData name="Pad McCracken" userId="bf6c0323-b935-465c-9273-1a7c74605d3d" providerId="ADAL" clId="{5F710900-6DB2-435E-87F8-D6CAB4148BCE}"/>
    <pc:docChg chg="undo custSel modSld">
      <pc:chgData name="Pad McCracken" userId="bf6c0323-b935-465c-9273-1a7c74605d3d" providerId="ADAL" clId="{5F710900-6DB2-435E-87F8-D6CAB4148BCE}" dt="2024-05-21T16:45:45.712" v="99" actId="115"/>
      <pc:docMkLst>
        <pc:docMk/>
      </pc:docMkLst>
      <pc:sldChg chg="modSp mod">
        <pc:chgData name="Pad McCracken" userId="bf6c0323-b935-465c-9273-1a7c74605d3d" providerId="ADAL" clId="{5F710900-6DB2-435E-87F8-D6CAB4148BCE}" dt="2024-05-21T16:45:45.712" v="99" actId="115"/>
        <pc:sldMkLst>
          <pc:docMk/>
          <pc:sldMk cId="3141755406" sldId="443"/>
        </pc:sldMkLst>
        <pc:spChg chg="mod">
          <ac:chgData name="Pad McCracken" userId="bf6c0323-b935-465c-9273-1a7c74605d3d" providerId="ADAL" clId="{5F710900-6DB2-435E-87F8-D6CAB4148BCE}" dt="2024-05-21T16:45:45.712" v="99" actId="115"/>
          <ac:spMkLst>
            <pc:docMk/>
            <pc:sldMk cId="3141755406" sldId="443"/>
            <ac:spMk id="12" creationId="{91806E67-728B-DE70-1B0D-8473331A5FB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https://legmt-my.sharepoint.com/personal/cla314_legmt_gov/Documents/2025%20Biennium/4_Interim/Property%20Tax/7_March%202024%20RIC/HB%20587%20Charts%20RIC%20March%202024.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https://legmt-my.sharepoint.com/personal/cla314_legmt_gov/Documents/2025%20Biennium/4_Interim/Property%20Tax/PTAC_HB_587_Scenarios_04-03-2024.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https://legmt-my.sharepoint.com/personal/cla314_legmt_gov/Documents/2025%20Biennium/4_Interim/Property%20Tax/PTAC_HB_587_Scenarios_04-03-2024.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oleObject" Target="https://legmt-my.sharepoint.com/personal/cla314_legmt_gov/Documents/2025%20Biennium/4_Interim/Property%20Tax/PTAC_HB_587_Scenarios_04-03-2024.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oleObject" Target="https://legmt-my.sharepoint.com/personal/cla314_legmt_gov/Documents/2025%20Biennium/4_Interim/Property%20Tax/PTAC_HB_587_Scenarios_04-03-2024.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3" Type="http://schemas.openxmlformats.org/officeDocument/2006/relationships/oleObject" Target="https://legmt-my.sharepoint.com/personal/cla314_legmt_gov/Documents/2025%20Biennium/4_Interim/Property%20Tax/PTAC_HB_587_Scenarios_04-03-2024.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3" Type="http://schemas.openxmlformats.org/officeDocument/2006/relationships/oleObject" Target="https://legmt-my.sharepoint.com/personal/cla314_legmt_gov/Documents/2025%20Biennium/4_Interim/Property%20Tax/PTAC_HB_587_Scenarios_04-03-2024.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5015974020765"/>
          <c:y val="4.3755764253647196E-2"/>
          <c:w val="0.88539798948916681"/>
          <c:h val="0.78299211227133203"/>
        </c:manualLayout>
      </c:layout>
      <c:barChart>
        <c:barDir val="col"/>
        <c:grouping val="stacked"/>
        <c:varyColors val="0"/>
        <c:ser>
          <c:idx val="0"/>
          <c:order val="0"/>
          <c:tx>
            <c:strRef>
              <c:f>Sheet1!$B$1</c:f>
              <c:strCache>
                <c:ptCount val="1"/>
                <c:pt idx="0">
                  <c:v>Series 1</c:v>
                </c:pt>
              </c:strCache>
            </c:strRef>
          </c:tx>
          <c:spPr>
            <a:solidFill>
              <a:schemeClr val="bg2">
                <a:lumMod val="50000"/>
              </a:schemeClr>
            </a:solidFill>
            <a:ln>
              <a:solidFill>
                <a:schemeClr val="bg1"/>
              </a:solidFill>
            </a:ln>
            <a:effectLst/>
          </c:spPr>
          <c:invertIfNegative val="0"/>
          <c:cat>
            <c:strRef>
              <c:f>Sheet1!$A$2:$A$11</c:f>
              <c:strCache>
                <c:ptCount val="10"/>
                <c:pt idx="0">
                  <c:v>A</c:v>
                </c:pt>
                <c:pt idx="1">
                  <c:v>B</c:v>
                </c:pt>
                <c:pt idx="2">
                  <c:v>C</c:v>
                </c:pt>
                <c:pt idx="3">
                  <c:v>D</c:v>
                </c:pt>
                <c:pt idx="4">
                  <c:v>E</c:v>
                </c:pt>
                <c:pt idx="5">
                  <c:v>F</c:v>
                </c:pt>
                <c:pt idx="6">
                  <c:v>G</c:v>
                </c:pt>
                <c:pt idx="7">
                  <c:v>H</c:v>
                </c:pt>
                <c:pt idx="8">
                  <c:v>I</c:v>
                </c:pt>
                <c:pt idx="9">
                  <c:v>J</c:v>
                </c:pt>
              </c:strCache>
            </c:strRef>
          </c:cat>
          <c:val>
            <c:numRef>
              <c:f>Sheet1!$B$2:$B$11</c:f>
              <c:numCache>
                <c:formatCode>General</c:formatCode>
                <c:ptCount val="10"/>
                <c:pt idx="0">
                  <c:v>40</c:v>
                </c:pt>
                <c:pt idx="1">
                  <c:v>30</c:v>
                </c:pt>
                <c:pt idx="2">
                  <c:v>20</c:v>
                </c:pt>
                <c:pt idx="3">
                  <c:v>10</c:v>
                </c:pt>
                <c:pt idx="4">
                  <c:v>5</c:v>
                </c:pt>
                <c:pt idx="5">
                  <c:v>10</c:v>
                </c:pt>
                <c:pt idx="6">
                  <c:v>20</c:v>
                </c:pt>
                <c:pt idx="7">
                  <c:v>30</c:v>
                </c:pt>
                <c:pt idx="8">
                  <c:v>40</c:v>
                </c:pt>
                <c:pt idx="9">
                  <c:v>50</c:v>
                </c:pt>
              </c:numCache>
            </c:numRef>
          </c:val>
          <c:extLst>
            <c:ext xmlns:c16="http://schemas.microsoft.com/office/drawing/2014/chart" uri="{C3380CC4-5D6E-409C-BE32-E72D297353CC}">
              <c16:uniqueId val="{00000000-36C2-4B30-86C6-772FACC979F4}"/>
            </c:ext>
          </c:extLst>
        </c:ser>
        <c:ser>
          <c:idx val="1"/>
          <c:order val="1"/>
          <c:tx>
            <c:strRef>
              <c:f>Sheet1!$C$1</c:f>
              <c:strCache>
                <c:ptCount val="1"/>
                <c:pt idx="0">
                  <c:v>Series 2</c:v>
                </c:pt>
              </c:strCache>
            </c:strRef>
          </c:tx>
          <c:spPr>
            <a:solidFill>
              <a:srgbClr val="717BC5"/>
            </a:solidFill>
            <a:ln>
              <a:solidFill>
                <a:schemeClr val="bg1"/>
              </a:solidFill>
            </a:ln>
            <a:effectLst/>
          </c:spPr>
          <c:invertIfNegative val="0"/>
          <c:cat>
            <c:strRef>
              <c:f>Sheet1!$A$2:$A$11</c:f>
              <c:strCache>
                <c:ptCount val="10"/>
                <c:pt idx="0">
                  <c:v>A</c:v>
                </c:pt>
                <c:pt idx="1">
                  <c:v>B</c:v>
                </c:pt>
                <c:pt idx="2">
                  <c:v>C</c:v>
                </c:pt>
                <c:pt idx="3">
                  <c:v>D</c:v>
                </c:pt>
                <c:pt idx="4">
                  <c:v>E</c:v>
                </c:pt>
                <c:pt idx="5">
                  <c:v>F</c:v>
                </c:pt>
                <c:pt idx="6">
                  <c:v>G</c:v>
                </c:pt>
                <c:pt idx="7">
                  <c:v>H</c:v>
                </c:pt>
                <c:pt idx="8">
                  <c:v>I</c:v>
                </c:pt>
                <c:pt idx="9">
                  <c:v>J</c:v>
                </c:pt>
              </c:strCache>
            </c:strRef>
          </c:cat>
          <c:val>
            <c:numRef>
              <c:f>Sheet1!$C$2:$C$11</c:f>
              <c:numCache>
                <c:formatCode>General</c:formatCode>
                <c:ptCount val="10"/>
                <c:pt idx="0">
                  <c:v>0</c:v>
                </c:pt>
                <c:pt idx="1">
                  <c:v>0</c:v>
                </c:pt>
                <c:pt idx="2">
                  <c:v>10</c:v>
                </c:pt>
                <c:pt idx="3">
                  <c:v>20</c:v>
                </c:pt>
                <c:pt idx="4">
                  <c:v>25</c:v>
                </c:pt>
                <c:pt idx="5">
                  <c:v>20</c:v>
                </c:pt>
                <c:pt idx="6">
                  <c:v>10</c:v>
                </c:pt>
                <c:pt idx="7">
                  <c:v>0</c:v>
                </c:pt>
                <c:pt idx="8">
                  <c:v>0</c:v>
                </c:pt>
                <c:pt idx="9">
                  <c:v>0</c:v>
                </c:pt>
              </c:numCache>
            </c:numRef>
          </c:val>
          <c:extLst>
            <c:ext xmlns:c16="http://schemas.microsoft.com/office/drawing/2014/chart" uri="{C3380CC4-5D6E-409C-BE32-E72D297353CC}">
              <c16:uniqueId val="{00000001-36C2-4B30-86C6-772FACC979F4}"/>
            </c:ext>
          </c:extLst>
        </c:ser>
        <c:dLbls>
          <c:showLegendKey val="0"/>
          <c:showVal val="0"/>
          <c:showCatName val="0"/>
          <c:showSerName val="0"/>
          <c:showPercent val="0"/>
          <c:showBubbleSize val="0"/>
        </c:dLbls>
        <c:gapWidth val="51"/>
        <c:overlap val="100"/>
        <c:axId val="2097875039"/>
        <c:axId val="1381765935"/>
      </c:barChart>
      <c:catAx>
        <c:axId val="2097875039"/>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US">
                    <a:solidFill>
                      <a:schemeClr val="tx1"/>
                    </a:solidFill>
                  </a:rPr>
                  <a:t>Example School Districts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1381765935"/>
        <c:crosses val="autoZero"/>
        <c:auto val="1"/>
        <c:lblAlgn val="ctr"/>
        <c:lblOffset val="100"/>
        <c:noMultiLvlLbl val="0"/>
      </c:catAx>
      <c:valAx>
        <c:axId val="1381765935"/>
        <c:scaling>
          <c:orientation val="minMax"/>
          <c:max val="51"/>
          <c:min val="0"/>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r>
                  <a:rPr lang="en-US"/>
                  <a:t>GTB Ratio</a:t>
                </a:r>
              </a:p>
            </c:rich>
          </c:tx>
          <c:layout>
            <c:manualLayout>
              <c:xMode val="edge"/>
              <c:yMode val="edge"/>
              <c:x val="3.7288012006168507E-3"/>
              <c:y val="0.40170080515522655"/>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20978750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18412521678307"/>
          <c:y val="0.12261219971837556"/>
          <c:w val="0.54214855502640968"/>
          <c:h val="0.70618611614357274"/>
        </c:manualLayout>
      </c:layout>
      <c:barChart>
        <c:barDir val="col"/>
        <c:grouping val="stacked"/>
        <c:varyColors val="0"/>
        <c:ser>
          <c:idx val="0"/>
          <c:order val="0"/>
          <c:tx>
            <c:strRef>
              <c:f>'Sheet3 (3)'!$A$2</c:f>
              <c:strCache>
                <c:ptCount val="1"/>
                <c:pt idx="0">
                  <c:v>Guarantee Account</c:v>
                </c:pt>
              </c:strCache>
            </c:strRef>
          </c:tx>
          <c:spPr>
            <a:solidFill>
              <a:schemeClr val="accent1"/>
            </a:solidFill>
            <a:ln>
              <a:solidFill>
                <a:schemeClr val="bg1"/>
              </a:solidFill>
            </a:ln>
            <a:effectLst/>
          </c:spPr>
          <c:invertIfNegative val="0"/>
          <c:cat>
            <c:strRef>
              <c:f>'Sheet3 (3)'!$B$1:$I$1</c:f>
              <c:strCache>
                <c:ptCount val="8"/>
                <c:pt idx="0">
                  <c:v> District GF </c:v>
                </c:pt>
                <c:pt idx="1">
                  <c:v> Retire Fund </c:v>
                </c:pt>
                <c:pt idx="3">
                  <c:v> District GF </c:v>
                </c:pt>
                <c:pt idx="4">
                  <c:v> Retire Fund </c:v>
                </c:pt>
                <c:pt idx="6">
                  <c:v> District GF </c:v>
                </c:pt>
                <c:pt idx="7">
                  <c:v> Retire Fund </c:v>
                </c:pt>
              </c:strCache>
            </c:strRef>
          </c:cat>
          <c:val>
            <c:numRef>
              <c:f>'Sheet3 (3)'!$B$2:$I$2</c:f>
              <c:numCache>
                <c:formatCode>General</c:formatCode>
                <c:ptCount val="8"/>
                <c:pt idx="0" formatCode="_(* #,##0_);_(* \(#,##0\);_(* &quot;-&quot;??_);_(@_)">
                  <c:v>50300000</c:v>
                </c:pt>
                <c:pt idx="3" formatCode="_(* #,##0_);_(* \(#,##0\);_(* &quot;-&quot;??_);_(@_)">
                  <c:v>54400000</c:v>
                </c:pt>
                <c:pt idx="6" formatCode="_(* #,##0_);_(* \(#,##0\);_(* &quot;-&quot;??_);_(@_)">
                  <c:v>54400000</c:v>
                </c:pt>
              </c:numCache>
            </c:numRef>
          </c:val>
          <c:extLst>
            <c:ext xmlns:c16="http://schemas.microsoft.com/office/drawing/2014/chart" uri="{C3380CC4-5D6E-409C-BE32-E72D297353CC}">
              <c16:uniqueId val="{00000000-033C-4E14-B7A9-B934DDECFD33}"/>
            </c:ext>
          </c:extLst>
        </c:ser>
        <c:ser>
          <c:idx val="1"/>
          <c:order val="1"/>
          <c:tx>
            <c:strRef>
              <c:f>'Sheet3 (3)'!$A$3</c:f>
              <c:strCache>
                <c:ptCount val="1"/>
                <c:pt idx="0">
                  <c:v>State Levy (95 mills)</c:v>
                </c:pt>
              </c:strCache>
            </c:strRef>
          </c:tx>
          <c:spPr>
            <a:solidFill>
              <a:srgbClr val="717BC5"/>
            </a:solidFill>
            <a:ln>
              <a:solidFill>
                <a:schemeClr val="bg1"/>
              </a:solidFill>
            </a:ln>
            <a:effectLst/>
          </c:spPr>
          <c:invertIfNegative val="0"/>
          <c:cat>
            <c:strRef>
              <c:f>'Sheet3 (3)'!$B$1:$I$1</c:f>
              <c:strCache>
                <c:ptCount val="8"/>
                <c:pt idx="0">
                  <c:v> District GF </c:v>
                </c:pt>
                <c:pt idx="1">
                  <c:v> Retire Fund </c:v>
                </c:pt>
                <c:pt idx="3">
                  <c:v> District GF </c:v>
                </c:pt>
                <c:pt idx="4">
                  <c:v> Retire Fund </c:v>
                </c:pt>
                <c:pt idx="6">
                  <c:v> District GF </c:v>
                </c:pt>
                <c:pt idx="7">
                  <c:v> Retire Fund </c:v>
                </c:pt>
              </c:strCache>
            </c:strRef>
          </c:cat>
          <c:val>
            <c:numRef>
              <c:f>'Sheet3 (3)'!$B$3:$I$3</c:f>
              <c:numCache>
                <c:formatCode>General</c:formatCode>
                <c:ptCount val="8"/>
                <c:pt idx="0" formatCode="_(* #,##0_);_(* \(#,##0\);_(* &quot;-&quot;??_);_(@_)">
                  <c:v>350000000</c:v>
                </c:pt>
                <c:pt idx="3" formatCode="_(* #,##0_);_(* \(#,##0\);_(* &quot;-&quot;??_);_(@_)">
                  <c:v>426054000</c:v>
                </c:pt>
                <c:pt idx="6" formatCode="_(* #,##0_);_(* \(#,##0\);_(* &quot;-&quot;??_);_(@_)">
                  <c:v>435529000</c:v>
                </c:pt>
              </c:numCache>
            </c:numRef>
          </c:val>
          <c:extLst>
            <c:ext xmlns:c16="http://schemas.microsoft.com/office/drawing/2014/chart" uri="{C3380CC4-5D6E-409C-BE32-E72D297353CC}">
              <c16:uniqueId val="{00000001-033C-4E14-B7A9-B934DDECFD33}"/>
            </c:ext>
          </c:extLst>
        </c:ser>
        <c:ser>
          <c:idx val="2"/>
          <c:order val="2"/>
          <c:tx>
            <c:strRef>
              <c:f>'Sheet3 (3)'!$A$4</c:f>
              <c:strCache>
                <c:ptCount val="1"/>
                <c:pt idx="0">
                  <c:v>State General Fund (primarily income tax)</c:v>
                </c:pt>
              </c:strCache>
            </c:strRef>
          </c:tx>
          <c:spPr>
            <a:solidFill>
              <a:schemeClr val="tx2"/>
            </a:solidFill>
            <a:ln>
              <a:solidFill>
                <a:schemeClr val="bg1"/>
              </a:solidFill>
            </a:ln>
            <a:effectLst/>
          </c:spPr>
          <c:invertIfNegative val="0"/>
          <c:cat>
            <c:strRef>
              <c:f>'Sheet3 (3)'!$B$1:$I$1</c:f>
              <c:strCache>
                <c:ptCount val="8"/>
                <c:pt idx="0">
                  <c:v> District GF </c:v>
                </c:pt>
                <c:pt idx="1">
                  <c:v> Retire Fund </c:v>
                </c:pt>
                <c:pt idx="3">
                  <c:v> District GF </c:v>
                </c:pt>
                <c:pt idx="4">
                  <c:v> Retire Fund </c:v>
                </c:pt>
                <c:pt idx="6">
                  <c:v> District GF </c:v>
                </c:pt>
                <c:pt idx="7">
                  <c:v> Retire Fund </c:v>
                </c:pt>
              </c:strCache>
            </c:strRef>
          </c:cat>
          <c:val>
            <c:numRef>
              <c:f>'Sheet3 (3)'!$B$4:$I$4</c:f>
              <c:numCache>
                <c:formatCode>General</c:formatCode>
                <c:ptCount val="8"/>
                <c:pt idx="0" formatCode="_(* #,##0_);_(* \(#,##0\);_(* &quot;-&quot;??_);_(@_)">
                  <c:v>520474175.96999907</c:v>
                </c:pt>
                <c:pt idx="3" formatCode="_(* #,##0_);_(* \(#,##0\);_(* &quot;-&quot;??_);_(@_)">
                  <c:v>453098087</c:v>
                </c:pt>
                <c:pt idx="6" formatCode="_(* #,##0_);_(* \(#,##0\);_(* &quot;-&quot;??_);_(@_)">
                  <c:v>494822497</c:v>
                </c:pt>
              </c:numCache>
            </c:numRef>
          </c:val>
          <c:extLst>
            <c:ext xmlns:c16="http://schemas.microsoft.com/office/drawing/2014/chart" uri="{C3380CC4-5D6E-409C-BE32-E72D297353CC}">
              <c16:uniqueId val="{00000002-033C-4E14-B7A9-B934DDECFD33}"/>
            </c:ext>
          </c:extLst>
        </c:ser>
        <c:ser>
          <c:idx val="3"/>
          <c:order val="3"/>
          <c:tx>
            <c:strRef>
              <c:f>'Sheet3 (3)'!$A$7</c:f>
              <c:strCache>
                <c:ptCount val="1"/>
                <c:pt idx="0">
                  <c:v>State General Fund (primarily income tax)</c:v>
                </c:pt>
              </c:strCache>
            </c:strRef>
          </c:tx>
          <c:spPr>
            <a:solidFill>
              <a:schemeClr val="tx2"/>
            </a:solidFill>
            <a:ln>
              <a:solidFill>
                <a:schemeClr val="bg1"/>
              </a:solidFill>
            </a:ln>
            <a:effectLst/>
          </c:spPr>
          <c:invertIfNegative val="0"/>
          <c:cat>
            <c:strRef>
              <c:f>'Sheet3 (3)'!$B$1:$I$1</c:f>
              <c:strCache>
                <c:ptCount val="8"/>
                <c:pt idx="0">
                  <c:v> District GF </c:v>
                </c:pt>
                <c:pt idx="1">
                  <c:v> Retire Fund </c:v>
                </c:pt>
                <c:pt idx="3">
                  <c:v> District GF </c:v>
                </c:pt>
                <c:pt idx="4">
                  <c:v> Retire Fund </c:v>
                </c:pt>
                <c:pt idx="6">
                  <c:v> District GF </c:v>
                </c:pt>
                <c:pt idx="7">
                  <c:v> Retire Fund </c:v>
                </c:pt>
              </c:strCache>
            </c:strRef>
          </c:cat>
          <c:val>
            <c:numRef>
              <c:f>'Sheet3 (3)'!$B$7:$I$7</c:f>
              <c:numCache>
                <c:formatCode>_(* #,##0_);_(* \(#,##0\);_(* "-"??_);_(@_)</c:formatCode>
                <c:ptCount val="8"/>
                <c:pt idx="1">
                  <c:v>49313384.920000002</c:v>
                </c:pt>
                <c:pt idx="4">
                  <c:v>54752945.391591802</c:v>
                </c:pt>
                <c:pt idx="7">
                  <c:v>88930720.866719306</c:v>
                </c:pt>
              </c:numCache>
            </c:numRef>
          </c:val>
          <c:extLst>
            <c:ext xmlns:c16="http://schemas.microsoft.com/office/drawing/2014/chart" uri="{C3380CC4-5D6E-409C-BE32-E72D297353CC}">
              <c16:uniqueId val="{00000005-033C-4E14-B7A9-B934DDECFD33}"/>
            </c:ext>
          </c:extLst>
        </c:ser>
        <c:dLbls>
          <c:showLegendKey val="0"/>
          <c:showVal val="0"/>
          <c:showCatName val="0"/>
          <c:showSerName val="0"/>
          <c:showPercent val="0"/>
          <c:showBubbleSize val="0"/>
        </c:dLbls>
        <c:gapWidth val="15"/>
        <c:overlap val="100"/>
        <c:axId val="1690535631"/>
        <c:axId val="2112009263"/>
      </c:barChart>
      <c:catAx>
        <c:axId val="16905356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50" b="0" i="0" u="none" strike="noStrike" kern="1200" baseline="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2112009263"/>
        <c:crosses val="autoZero"/>
        <c:auto val="0"/>
        <c:lblAlgn val="ctr"/>
        <c:lblOffset val="100"/>
        <c:noMultiLvlLbl val="0"/>
      </c:catAx>
      <c:valAx>
        <c:axId val="2112009263"/>
        <c:scaling>
          <c:orientation val="minMax"/>
          <c:max val="100000000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1690535631"/>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ayout>
        <c:manualLayout>
          <c:xMode val="edge"/>
          <c:yMode val="edge"/>
          <c:x val="0.66341944848086354"/>
          <c:y val="0.45859867581390096"/>
          <c:w val="0.33658060217161878"/>
          <c:h val="0.38159806482713071"/>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spPr>
    <a:solidFill>
      <a:schemeClr val="bg1"/>
    </a:solidFill>
    <a:ln w="9525" cap="flat" cmpd="sng" algn="ctr">
      <a:solidFill>
        <a:schemeClr val="bg1"/>
      </a:solid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48008556536936"/>
          <c:y val="5.6524566314369286E-2"/>
          <c:w val="0.54085261185770639"/>
          <c:h val="0.74191610880824532"/>
        </c:manualLayout>
      </c:layout>
      <c:barChart>
        <c:barDir val="col"/>
        <c:grouping val="stacked"/>
        <c:varyColors val="0"/>
        <c:ser>
          <c:idx val="0"/>
          <c:order val="0"/>
          <c:tx>
            <c:strRef>
              <c:f>'SEPTR Scenario Column Charts'!$A$3</c:f>
              <c:strCache>
                <c:ptCount val="1"/>
                <c:pt idx="0">
                  <c:v>Guarantee Account</c:v>
                </c:pt>
              </c:strCache>
            </c:strRef>
          </c:tx>
          <c:spPr>
            <a:solidFill>
              <a:schemeClr val="accent1"/>
            </a:solid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Charts'!$B$3:$I$3</c:f>
              <c:numCache>
                <c:formatCode>General</c:formatCode>
                <c:ptCount val="8"/>
                <c:pt idx="0" formatCode="_(* #,##0_);_(* \(#,##0\);_(* &quot;-&quot;??_);_(@_)">
                  <c:v>50300000</c:v>
                </c:pt>
                <c:pt idx="3" formatCode="_(* #,##0_);_(* \(#,##0\);_(* &quot;-&quot;??_);_(@_)">
                  <c:v>54400000</c:v>
                </c:pt>
                <c:pt idx="6" formatCode="_(* #,##0_);_(* \(#,##0\);_(* &quot;-&quot;??_);_(@_)">
                  <c:v>54400000</c:v>
                </c:pt>
              </c:numCache>
            </c:numRef>
          </c:val>
          <c:extLst>
            <c:ext xmlns:c16="http://schemas.microsoft.com/office/drawing/2014/chart" uri="{C3380CC4-5D6E-409C-BE32-E72D297353CC}">
              <c16:uniqueId val="{00000000-F407-4D5C-A0F2-65839D1FDB79}"/>
            </c:ext>
          </c:extLst>
        </c:ser>
        <c:ser>
          <c:idx val="1"/>
          <c:order val="1"/>
          <c:tx>
            <c:strRef>
              <c:f>'SEPTR Scenario Column Charts'!$A$4</c:f>
              <c:strCache>
                <c:ptCount val="1"/>
                <c:pt idx="0">
                  <c:v>State Levy (95 mills)</c:v>
                </c:pt>
              </c:strCache>
            </c:strRef>
          </c:tx>
          <c:spPr>
            <a:solidFill>
              <a:srgbClr val="717BC5"/>
            </a:solid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Charts'!$B$4:$I$4</c:f>
              <c:numCache>
                <c:formatCode>General</c:formatCode>
                <c:ptCount val="8"/>
                <c:pt idx="0" formatCode="_(* #,##0_);_(* \(#,##0\);_(* &quot;-&quot;??_);_(@_)">
                  <c:v>350000000</c:v>
                </c:pt>
                <c:pt idx="3" formatCode="_(* #,##0_);_(* \(#,##0\);_(* &quot;-&quot;??_);_(@_)">
                  <c:v>445131297.47500002</c:v>
                </c:pt>
                <c:pt idx="6" formatCode="_(* #,##0_);_(* \(#,##0\);_(* &quot;-&quot;??_);_(@_)">
                  <c:v>458485236.38499999</c:v>
                </c:pt>
              </c:numCache>
            </c:numRef>
          </c:val>
          <c:extLst>
            <c:ext xmlns:c16="http://schemas.microsoft.com/office/drawing/2014/chart" uri="{C3380CC4-5D6E-409C-BE32-E72D297353CC}">
              <c16:uniqueId val="{00000001-F407-4D5C-A0F2-65839D1FDB79}"/>
            </c:ext>
          </c:extLst>
        </c:ser>
        <c:ser>
          <c:idx val="2"/>
          <c:order val="2"/>
          <c:tx>
            <c:strRef>
              <c:f>'SEPTR Scenario Column Charts'!$A$5</c:f>
              <c:strCache>
                <c:ptCount val="1"/>
                <c:pt idx="0">
                  <c:v>State General Fund (primarily income tax)</c:v>
                </c:pt>
              </c:strCache>
            </c:strRef>
          </c:tx>
          <c:spPr>
            <a:solidFill>
              <a:schemeClr val="tx2"/>
            </a:solid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Charts'!$B$5:$I$5</c:f>
              <c:numCache>
                <c:formatCode>General</c:formatCode>
                <c:ptCount val="8"/>
                <c:pt idx="0" formatCode="_(* #,##0_);_(* \(#,##0\);_(* &quot;-&quot;??_);_(@_)">
                  <c:v>520474175.96999907</c:v>
                </c:pt>
                <c:pt idx="3" formatCode="_(* #,##0_);_(* \(#,##0\);_(* &quot;-&quot;??_);_(@_)">
                  <c:v>453098087</c:v>
                </c:pt>
                <c:pt idx="6" formatCode="_(* #,##0_);_(* \(#,##0\);_(* &quot;-&quot;??_);_(@_)">
                  <c:v>494822497</c:v>
                </c:pt>
              </c:numCache>
            </c:numRef>
          </c:val>
          <c:extLst>
            <c:ext xmlns:c16="http://schemas.microsoft.com/office/drawing/2014/chart" uri="{C3380CC4-5D6E-409C-BE32-E72D297353CC}">
              <c16:uniqueId val="{00000002-F407-4D5C-A0F2-65839D1FDB79}"/>
            </c:ext>
          </c:extLst>
        </c:ser>
        <c:ser>
          <c:idx val="5"/>
          <c:order val="3"/>
          <c:tx>
            <c:strRef>
              <c:f>'SEPTR Scenario Column Charts'!$A$6</c:f>
              <c:strCache>
                <c:ptCount val="1"/>
                <c:pt idx="0">
                  <c:v>BASE General Fund &amp; Retirement Levies</c:v>
                </c:pt>
              </c:strCache>
            </c:strRef>
          </c:tx>
          <c:spPr>
            <a:solidFill>
              <a:schemeClr val="accent5"/>
            </a:solid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Charts'!$B$6:$I$6</c:f>
              <c:numCache>
                <c:formatCode>General</c:formatCode>
                <c:ptCount val="8"/>
                <c:pt idx="0" formatCode="_(* #,##0_);_(* \(#,##0\);_(* &quot;-&quot;??_);_(@_)">
                  <c:v>144655577</c:v>
                </c:pt>
                <c:pt idx="3" formatCode="_(* #,##0_);_(* \(#,##0\);_(* &quot;-&quot;??_);_(@_)">
                  <c:v>164188503</c:v>
                </c:pt>
                <c:pt idx="6" formatCode="_(* #,##0_);_(* \(#,##0\);_(* &quot;-&quot;??_);_(@_)">
                  <c:v>132311768.36173463</c:v>
                </c:pt>
              </c:numCache>
            </c:numRef>
          </c:val>
          <c:extLst>
            <c:ext xmlns:c16="http://schemas.microsoft.com/office/drawing/2014/chart" uri="{C3380CC4-5D6E-409C-BE32-E72D297353CC}">
              <c16:uniqueId val="{00000003-F407-4D5C-A0F2-65839D1FDB79}"/>
            </c:ext>
          </c:extLst>
        </c:ser>
        <c:ser>
          <c:idx val="3"/>
          <c:order val="4"/>
          <c:tx>
            <c:strRef>
              <c:f>'SEPTR Scenario Column Charts'!$A$8</c:f>
              <c:strCache>
                <c:ptCount val="1"/>
                <c:pt idx="0">
                  <c:v>State General Fund (primarily income tax)</c:v>
                </c:pt>
              </c:strCache>
            </c:strRef>
          </c:tx>
          <c:spPr>
            <a:pattFill prst="pct90">
              <a:fgClr>
                <a:schemeClr val="tx2"/>
              </a:fgClr>
              <a:bgClr>
                <a:schemeClr val="bg1"/>
              </a:bgClr>
            </a:patt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Charts'!$B$8:$I$8</c:f>
              <c:numCache>
                <c:formatCode>_(* #,##0_);_(* \(#,##0\);_(* "-"??_);_(@_)</c:formatCode>
                <c:ptCount val="8"/>
                <c:pt idx="1">
                  <c:v>49313384.920000002</c:v>
                </c:pt>
                <c:pt idx="4">
                  <c:v>54752945.391591802</c:v>
                </c:pt>
                <c:pt idx="7">
                  <c:v>88930720.866719306</c:v>
                </c:pt>
              </c:numCache>
            </c:numRef>
          </c:val>
          <c:extLst>
            <c:ext xmlns:c16="http://schemas.microsoft.com/office/drawing/2014/chart" uri="{C3380CC4-5D6E-409C-BE32-E72D297353CC}">
              <c16:uniqueId val="{00000005-F407-4D5C-A0F2-65839D1FDB79}"/>
            </c:ext>
          </c:extLst>
        </c:ser>
        <c:ser>
          <c:idx val="4"/>
          <c:order val="5"/>
          <c:tx>
            <c:strRef>
              <c:f>'SEPTR Scenario Column Charts'!$A$9</c:f>
              <c:strCache>
                <c:ptCount val="1"/>
                <c:pt idx="0">
                  <c:v>BASE General Fund &amp; Retirement Levies</c:v>
                </c:pt>
              </c:strCache>
            </c:strRef>
          </c:tx>
          <c:spPr>
            <a:pattFill prst="pct90">
              <a:fgClr>
                <a:schemeClr val="accent5"/>
              </a:fgClr>
              <a:bgClr>
                <a:schemeClr val="bg1"/>
              </a:bgClr>
            </a:patt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Charts'!$B$9:$I$9</c:f>
              <c:numCache>
                <c:formatCode>_(* #,##0_);_(* \(#,##0\);_(* "-"??_);_(@_)</c:formatCode>
                <c:ptCount val="8"/>
                <c:pt idx="1">
                  <c:v>114498876.41999999</c:v>
                </c:pt>
                <c:pt idx="4">
                  <c:v>114504005.60983621</c:v>
                </c:pt>
                <c:pt idx="7">
                  <c:v>85087634.2211366</c:v>
                </c:pt>
              </c:numCache>
            </c:numRef>
          </c:val>
          <c:extLst>
            <c:ext xmlns:c16="http://schemas.microsoft.com/office/drawing/2014/chart" uri="{C3380CC4-5D6E-409C-BE32-E72D297353CC}">
              <c16:uniqueId val="{00000006-F407-4D5C-A0F2-65839D1FDB79}"/>
            </c:ext>
          </c:extLst>
        </c:ser>
        <c:dLbls>
          <c:showLegendKey val="0"/>
          <c:showVal val="0"/>
          <c:showCatName val="0"/>
          <c:showSerName val="0"/>
          <c:showPercent val="0"/>
          <c:showBubbleSize val="0"/>
        </c:dLbls>
        <c:gapWidth val="50"/>
        <c:overlap val="100"/>
        <c:axId val="1690535631"/>
        <c:axId val="2112009263"/>
      </c:barChart>
      <c:catAx>
        <c:axId val="16905356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50" b="0" i="0" u="none" strike="noStrike" kern="1200" baseline="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2112009263"/>
        <c:crosses val="autoZero"/>
        <c:auto val="0"/>
        <c:lblAlgn val="ctr"/>
        <c:lblOffset val="100"/>
        <c:noMultiLvlLbl val="0"/>
      </c:catAx>
      <c:valAx>
        <c:axId val="2112009263"/>
        <c:scaling>
          <c:orientation val="minMax"/>
          <c:max val="120000000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1690535631"/>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ayout>
        <c:manualLayout>
          <c:xMode val="edge"/>
          <c:yMode val="edge"/>
          <c:x val="0.68423535929897183"/>
          <c:y val="0.53355058569131164"/>
          <c:w val="0.28416438312989978"/>
          <c:h val="0.3842334786769430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spPr>
    <a:solidFill>
      <a:schemeClr val="bg1"/>
    </a:solidFill>
    <a:ln w="9525" cap="flat" cmpd="sng" algn="ctr">
      <a:solidFill>
        <a:schemeClr val="bg1"/>
      </a:solidFill>
      <a:round/>
    </a:ln>
    <a:effectLst/>
  </c:spPr>
  <c:txPr>
    <a:bodyPr/>
    <a:lstStyle/>
    <a:p>
      <a:pPr>
        <a:defRPr>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48008556536936"/>
          <c:y val="5.6524566314369286E-2"/>
          <c:w val="0.54085261185770639"/>
          <c:h val="0.74191610880824532"/>
        </c:manualLayout>
      </c:layout>
      <c:barChart>
        <c:barDir val="col"/>
        <c:grouping val="stacked"/>
        <c:varyColors val="0"/>
        <c:ser>
          <c:idx val="0"/>
          <c:order val="0"/>
          <c:tx>
            <c:strRef>
              <c:f>'SEPTR Scenario Column Charts'!$A$3</c:f>
              <c:strCache>
                <c:ptCount val="1"/>
                <c:pt idx="0">
                  <c:v>Guarantee Account</c:v>
                </c:pt>
              </c:strCache>
            </c:strRef>
          </c:tx>
          <c:spPr>
            <a:solidFill>
              <a:schemeClr val="accent1"/>
            </a:solid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Charts'!$B$3:$I$3</c:f>
              <c:numCache>
                <c:formatCode>General</c:formatCode>
                <c:ptCount val="8"/>
                <c:pt idx="0" formatCode="_(* #,##0_);_(* \(#,##0\);_(* &quot;-&quot;??_);_(@_)">
                  <c:v>50300000</c:v>
                </c:pt>
                <c:pt idx="3" formatCode="_(* #,##0_);_(* \(#,##0\);_(* &quot;-&quot;??_);_(@_)">
                  <c:v>54400000</c:v>
                </c:pt>
                <c:pt idx="6" formatCode="_(* #,##0_);_(* \(#,##0\);_(* &quot;-&quot;??_);_(@_)">
                  <c:v>54400000</c:v>
                </c:pt>
              </c:numCache>
            </c:numRef>
          </c:val>
          <c:extLst>
            <c:ext xmlns:c16="http://schemas.microsoft.com/office/drawing/2014/chart" uri="{C3380CC4-5D6E-409C-BE32-E72D297353CC}">
              <c16:uniqueId val="{00000000-2AF9-4222-A86B-62811DBADDE5}"/>
            </c:ext>
          </c:extLst>
        </c:ser>
        <c:ser>
          <c:idx val="1"/>
          <c:order val="1"/>
          <c:tx>
            <c:strRef>
              <c:f>'SEPTR Scenario Column Charts'!$A$4</c:f>
              <c:strCache>
                <c:ptCount val="1"/>
                <c:pt idx="0">
                  <c:v>State Levy (95 mills)</c:v>
                </c:pt>
              </c:strCache>
            </c:strRef>
          </c:tx>
          <c:spPr>
            <a:solidFill>
              <a:srgbClr val="717BC5"/>
            </a:solid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Charts'!$B$4:$I$4</c:f>
              <c:numCache>
                <c:formatCode>General</c:formatCode>
                <c:ptCount val="8"/>
                <c:pt idx="0" formatCode="_(* #,##0_);_(* \(#,##0\);_(* &quot;-&quot;??_);_(@_)">
                  <c:v>350000000</c:v>
                </c:pt>
                <c:pt idx="3" formatCode="_(* #,##0_);_(* \(#,##0\);_(* &quot;-&quot;??_);_(@_)">
                  <c:v>445131297.47500002</c:v>
                </c:pt>
                <c:pt idx="6" formatCode="_(* #,##0_);_(* \(#,##0\);_(* &quot;-&quot;??_);_(@_)">
                  <c:v>458485236.38499999</c:v>
                </c:pt>
              </c:numCache>
            </c:numRef>
          </c:val>
          <c:extLst>
            <c:ext xmlns:c16="http://schemas.microsoft.com/office/drawing/2014/chart" uri="{C3380CC4-5D6E-409C-BE32-E72D297353CC}">
              <c16:uniqueId val="{00000001-2AF9-4222-A86B-62811DBADDE5}"/>
            </c:ext>
          </c:extLst>
        </c:ser>
        <c:ser>
          <c:idx val="2"/>
          <c:order val="2"/>
          <c:tx>
            <c:strRef>
              <c:f>'SEPTR Scenario Column Charts'!$A$5</c:f>
              <c:strCache>
                <c:ptCount val="1"/>
                <c:pt idx="0">
                  <c:v>State General Fund (primarily income tax)</c:v>
                </c:pt>
              </c:strCache>
            </c:strRef>
          </c:tx>
          <c:spPr>
            <a:solidFill>
              <a:schemeClr val="tx2"/>
            </a:solid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Charts'!$B$5:$I$5</c:f>
              <c:numCache>
                <c:formatCode>General</c:formatCode>
                <c:ptCount val="8"/>
                <c:pt idx="0" formatCode="_(* #,##0_);_(* \(#,##0\);_(* &quot;-&quot;??_);_(@_)">
                  <c:v>520474175.96999907</c:v>
                </c:pt>
                <c:pt idx="3" formatCode="_(* #,##0_);_(* \(#,##0\);_(* &quot;-&quot;??_);_(@_)">
                  <c:v>453098087</c:v>
                </c:pt>
                <c:pt idx="6" formatCode="_(* #,##0_);_(* \(#,##0\);_(* &quot;-&quot;??_);_(@_)">
                  <c:v>494822497</c:v>
                </c:pt>
              </c:numCache>
            </c:numRef>
          </c:val>
          <c:extLst>
            <c:ext xmlns:c16="http://schemas.microsoft.com/office/drawing/2014/chart" uri="{C3380CC4-5D6E-409C-BE32-E72D297353CC}">
              <c16:uniqueId val="{00000002-2AF9-4222-A86B-62811DBADDE5}"/>
            </c:ext>
          </c:extLst>
        </c:ser>
        <c:ser>
          <c:idx val="5"/>
          <c:order val="3"/>
          <c:tx>
            <c:strRef>
              <c:f>'SEPTR Scenario Column Charts'!$A$6</c:f>
              <c:strCache>
                <c:ptCount val="1"/>
                <c:pt idx="0">
                  <c:v>BASE General Fund &amp; Retirement Levies</c:v>
                </c:pt>
              </c:strCache>
            </c:strRef>
          </c:tx>
          <c:spPr>
            <a:solidFill>
              <a:schemeClr val="accent5"/>
            </a:solid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Charts'!$B$6:$I$6</c:f>
              <c:numCache>
                <c:formatCode>General</c:formatCode>
                <c:ptCount val="8"/>
                <c:pt idx="0" formatCode="_(* #,##0_);_(* \(#,##0\);_(* &quot;-&quot;??_);_(@_)">
                  <c:v>144655577</c:v>
                </c:pt>
                <c:pt idx="3" formatCode="_(* #,##0_);_(* \(#,##0\);_(* &quot;-&quot;??_);_(@_)">
                  <c:v>164188503</c:v>
                </c:pt>
                <c:pt idx="6" formatCode="_(* #,##0_);_(* \(#,##0\);_(* &quot;-&quot;??_);_(@_)">
                  <c:v>132311768.36173463</c:v>
                </c:pt>
              </c:numCache>
            </c:numRef>
          </c:val>
          <c:extLst>
            <c:ext xmlns:c16="http://schemas.microsoft.com/office/drawing/2014/chart" uri="{C3380CC4-5D6E-409C-BE32-E72D297353CC}">
              <c16:uniqueId val="{00000003-2AF9-4222-A86B-62811DBADDE5}"/>
            </c:ext>
          </c:extLst>
        </c:ser>
        <c:ser>
          <c:idx val="3"/>
          <c:order val="4"/>
          <c:tx>
            <c:strRef>
              <c:f>'SEPTR Scenario Column Charts'!$A$8</c:f>
              <c:strCache>
                <c:ptCount val="1"/>
                <c:pt idx="0">
                  <c:v>State General Fund (primarily income tax)</c:v>
                </c:pt>
              </c:strCache>
            </c:strRef>
          </c:tx>
          <c:spPr>
            <a:pattFill prst="pct90">
              <a:fgClr>
                <a:schemeClr val="tx2"/>
              </a:fgClr>
              <a:bgClr>
                <a:schemeClr val="bg1"/>
              </a:bgClr>
            </a:patt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Charts'!$B$8:$I$8</c:f>
              <c:numCache>
                <c:formatCode>_(* #,##0_);_(* \(#,##0\);_(* "-"??_);_(@_)</c:formatCode>
                <c:ptCount val="8"/>
                <c:pt idx="1">
                  <c:v>49313384.920000002</c:v>
                </c:pt>
                <c:pt idx="4">
                  <c:v>54752945.391591802</c:v>
                </c:pt>
                <c:pt idx="7">
                  <c:v>88930720.866719306</c:v>
                </c:pt>
              </c:numCache>
            </c:numRef>
          </c:val>
          <c:extLst>
            <c:ext xmlns:c16="http://schemas.microsoft.com/office/drawing/2014/chart" uri="{C3380CC4-5D6E-409C-BE32-E72D297353CC}">
              <c16:uniqueId val="{00000005-2AF9-4222-A86B-62811DBADDE5}"/>
            </c:ext>
          </c:extLst>
        </c:ser>
        <c:ser>
          <c:idx val="4"/>
          <c:order val="5"/>
          <c:tx>
            <c:strRef>
              <c:f>'SEPTR Scenario Column Charts'!$A$9</c:f>
              <c:strCache>
                <c:ptCount val="1"/>
                <c:pt idx="0">
                  <c:v>BASE General Fund &amp; Retirement Levies</c:v>
                </c:pt>
              </c:strCache>
            </c:strRef>
          </c:tx>
          <c:spPr>
            <a:pattFill prst="pct90">
              <a:fgClr>
                <a:schemeClr val="accent5"/>
              </a:fgClr>
              <a:bgClr>
                <a:schemeClr val="bg1"/>
              </a:bgClr>
            </a:patt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Charts'!$B$9:$I$9</c:f>
              <c:numCache>
                <c:formatCode>_(* #,##0_);_(* \(#,##0\);_(* "-"??_);_(@_)</c:formatCode>
                <c:ptCount val="8"/>
                <c:pt idx="1">
                  <c:v>114498876.41999999</c:v>
                </c:pt>
                <c:pt idx="4">
                  <c:v>114504005.60983621</c:v>
                </c:pt>
                <c:pt idx="7">
                  <c:v>85087634.2211366</c:v>
                </c:pt>
              </c:numCache>
            </c:numRef>
          </c:val>
          <c:extLst>
            <c:ext xmlns:c16="http://schemas.microsoft.com/office/drawing/2014/chart" uri="{C3380CC4-5D6E-409C-BE32-E72D297353CC}">
              <c16:uniqueId val="{00000006-2AF9-4222-A86B-62811DBADDE5}"/>
            </c:ext>
          </c:extLst>
        </c:ser>
        <c:dLbls>
          <c:showLegendKey val="0"/>
          <c:showVal val="0"/>
          <c:showCatName val="0"/>
          <c:showSerName val="0"/>
          <c:showPercent val="0"/>
          <c:showBubbleSize val="0"/>
        </c:dLbls>
        <c:gapWidth val="50"/>
        <c:overlap val="100"/>
        <c:axId val="1690535631"/>
        <c:axId val="2112009263"/>
      </c:barChart>
      <c:catAx>
        <c:axId val="16905356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50" b="0" i="0" u="none" strike="noStrike" kern="1200" baseline="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2112009263"/>
        <c:crosses val="autoZero"/>
        <c:auto val="0"/>
        <c:lblAlgn val="ctr"/>
        <c:lblOffset val="100"/>
        <c:noMultiLvlLbl val="0"/>
      </c:catAx>
      <c:valAx>
        <c:axId val="2112009263"/>
        <c:scaling>
          <c:orientation val="minMax"/>
          <c:max val="120000000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1690535631"/>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ayout>
        <c:manualLayout>
          <c:xMode val="edge"/>
          <c:yMode val="edge"/>
          <c:x val="0.69468594185614807"/>
          <c:y val="8.2329273551955989E-2"/>
          <c:w val="0.28688057456069377"/>
          <c:h val="0.3250485127919772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spPr>
    <a:solidFill>
      <a:schemeClr val="bg1"/>
    </a:solidFill>
    <a:ln w="9525" cap="flat" cmpd="sng" algn="ctr">
      <a:solidFill>
        <a:schemeClr val="bg1"/>
      </a:solidFill>
      <a:round/>
    </a:ln>
    <a:effectLst/>
  </c:spPr>
  <c:txPr>
    <a:bodyPr/>
    <a:lstStyle/>
    <a:p>
      <a:pPr>
        <a:defRPr>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48008556536936"/>
          <c:y val="5.6524566314369286E-2"/>
          <c:w val="0.54085261185770639"/>
          <c:h val="0.74191610880824532"/>
        </c:manualLayout>
      </c:layout>
      <c:barChart>
        <c:barDir val="col"/>
        <c:grouping val="stacked"/>
        <c:varyColors val="0"/>
        <c:ser>
          <c:idx val="0"/>
          <c:order val="0"/>
          <c:tx>
            <c:strRef>
              <c:f>'SEPTR Scenario Column Charts'!$A$3</c:f>
              <c:strCache>
                <c:ptCount val="1"/>
                <c:pt idx="0">
                  <c:v>Guarantee Account</c:v>
                </c:pt>
              </c:strCache>
            </c:strRef>
          </c:tx>
          <c:spPr>
            <a:solidFill>
              <a:schemeClr val="accent1"/>
            </a:solid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Charts'!$B$3:$I$3</c:f>
              <c:numCache>
                <c:formatCode>General</c:formatCode>
                <c:ptCount val="8"/>
                <c:pt idx="0" formatCode="_(* #,##0_);_(* \(#,##0\);_(* &quot;-&quot;??_);_(@_)">
                  <c:v>50300000</c:v>
                </c:pt>
                <c:pt idx="3" formatCode="_(* #,##0_);_(* \(#,##0\);_(* &quot;-&quot;??_);_(@_)">
                  <c:v>54400000</c:v>
                </c:pt>
                <c:pt idx="6" formatCode="_(* #,##0_);_(* \(#,##0\);_(* &quot;-&quot;??_);_(@_)">
                  <c:v>54400000</c:v>
                </c:pt>
              </c:numCache>
            </c:numRef>
          </c:val>
          <c:extLst>
            <c:ext xmlns:c16="http://schemas.microsoft.com/office/drawing/2014/chart" uri="{C3380CC4-5D6E-409C-BE32-E72D297353CC}">
              <c16:uniqueId val="{00000000-2AF9-4222-A86B-62811DBADDE5}"/>
            </c:ext>
          </c:extLst>
        </c:ser>
        <c:ser>
          <c:idx val="1"/>
          <c:order val="1"/>
          <c:tx>
            <c:strRef>
              <c:f>'SEPTR Scenario Column Charts'!$A$4</c:f>
              <c:strCache>
                <c:ptCount val="1"/>
                <c:pt idx="0">
                  <c:v>State Levy (95 mills)</c:v>
                </c:pt>
              </c:strCache>
            </c:strRef>
          </c:tx>
          <c:spPr>
            <a:solidFill>
              <a:srgbClr val="717BC5"/>
            </a:solid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Charts'!$B$4:$I$4</c:f>
              <c:numCache>
                <c:formatCode>General</c:formatCode>
                <c:ptCount val="8"/>
                <c:pt idx="0" formatCode="_(* #,##0_);_(* \(#,##0\);_(* &quot;-&quot;??_);_(@_)">
                  <c:v>350000000</c:v>
                </c:pt>
                <c:pt idx="3" formatCode="_(* #,##0_);_(* \(#,##0\);_(* &quot;-&quot;??_);_(@_)">
                  <c:v>445131297.47500002</c:v>
                </c:pt>
                <c:pt idx="6" formatCode="_(* #,##0_);_(* \(#,##0\);_(* &quot;-&quot;??_);_(@_)">
                  <c:v>458485236.38499999</c:v>
                </c:pt>
              </c:numCache>
            </c:numRef>
          </c:val>
          <c:extLst>
            <c:ext xmlns:c16="http://schemas.microsoft.com/office/drawing/2014/chart" uri="{C3380CC4-5D6E-409C-BE32-E72D297353CC}">
              <c16:uniqueId val="{00000001-2AF9-4222-A86B-62811DBADDE5}"/>
            </c:ext>
          </c:extLst>
        </c:ser>
        <c:ser>
          <c:idx val="2"/>
          <c:order val="2"/>
          <c:tx>
            <c:strRef>
              <c:f>'SEPTR Scenario Column Charts'!$A$5</c:f>
              <c:strCache>
                <c:ptCount val="1"/>
                <c:pt idx="0">
                  <c:v>State General Fund (primarily income tax)</c:v>
                </c:pt>
              </c:strCache>
            </c:strRef>
          </c:tx>
          <c:spPr>
            <a:solidFill>
              <a:schemeClr val="tx2"/>
            </a:solid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Charts'!$B$5:$I$5</c:f>
              <c:numCache>
                <c:formatCode>General</c:formatCode>
                <c:ptCount val="8"/>
                <c:pt idx="0" formatCode="_(* #,##0_);_(* \(#,##0\);_(* &quot;-&quot;??_);_(@_)">
                  <c:v>520474175.96999907</c:v>
                </c:pt>
                <c:pt idx="3" formatCode="_(* #,##0_);_(* \(#,##0\);_(* &quot;-&quot;??_);_(@_)">
                  <c:v>453098087</c:v>
                </c:pt>
                <c:pt idx="6" formatCode="_(* #,##0_);_(* \(#,##0\);_(* &quot;-&quot;??_);_(@_)">
                  <c:v>494822497</c:v>
                </c:pt>
              </c:numCache>
            </c:numRef>
          </c:val>
          <c:extLst>
            <c:ext xmlns:c16="http://schemas.microsoft.com/office/drawing/2014/chart" uri="{C3380CC4-5D6E-409C-BE32-E72D297353CC}">
              <c16:uniqueId val="{00000002-2AF9-4222-A86B-62811DBADDE5}"/>
            </c:ext>
          </c:extLst>
        </c:ser>
        <c:ser>
          <c:idx val="5"/>
          <c:order val="3"/>
          <c:tx>
            <c:strRef>
              <c:f>'SEPTR Scenario Column Charts'!$A$6</c:f>
              <c:strCache>
                <c:ptCount val="1"/>
                <c:pt idx="0">
                  <c:v>BASE General Fund &amp; Retirement Levies</c:v>
                </c:pt>
              </c:strCache>
            </c:strRef>
          </c:tx>
          <c:spPr>
            <a:solidFill>
              <a:schemeClr val="accent5"/>
            </a:solid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Charts'!$B$6:$I$6</c:f>
              <c:numCache>
                <c:formatCode>General</c:formatCode>
                <c:ptCount val="8"/>
                <c:pt idx="0" formatCode="_(* #,##0_);_(* \(#,##0\);_(* &quot;-&quot;??_);_(@_)">
                  <c:v>144655577</c:v>
                </c:pt>
                <c:pt idx="3" formatCode="_(* #,##0_);_(* \(#,##0\);_(* &quot;-&quot;??_);_(@_)">
                  <c:v>164188503</c:v>
                </c:pt>
                <c:pt idx="6" formatCode="_(* #,##0_);_(* \(#,##0\);_(* &quot;-&quot;??_);_(@_)">
                  <c:v>132311768.36173463</c:v>
                </c:pt>
              </c:numCache>
            </c:numRef>
          </c:val>
          <c:extLst>
            <c:ext xmlns:c16="http://schemas.microsoft.com/office/drawing/2014/chart" uri="{C3380CC4-5D6E-409C-BE32-E72D297353CC}">
              <c16:uniqueId val="{00000003-2AF9-4222-A86B-62811DBADDE5}"/>
            </c:ext>
          </c:extLst>
        </c:ser>
        <c:ser>
          <c:idx val="3"/>
          <c:order val="4"/>
          <c:tx>
            <c:strRef>
              <c:f>'SEPTR Scenario Column Charts'!$A$8</c:f>
              <c:strCache>
                <c:ptCount val="1"/>
                <c:pt idx="0">
                  <c:v>State General Fund (primarily income tax)</c:v>
                </c:pt>
              </c:strCache>
            </c:strRef>
          </c:tx>
          <c:spPr>
            <a:pattFill prst="pct90">
              <a:fgClr>
                <a:schemeClr val="tx2"/>
              </a:fgClr>
              <a:bgClr>
                <a:schemeClr val="bg1"/>
              </a:bgClr>
            </a:patt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Charts'!$B$8:$I$8</c:f>
              <c:numCache>
                <c:formatCode>_(* #,##0_);_(* \(#,##0\);_(* "-"??_);_(@_)</c:formatCode>
                <c:ptCount val="8"/>
                <c:pt idx="1">
                  <c:v>49313384.920000002</c:v>
                </c:pt>
                <c:pt idx="4">
                  <c:v>54752945.391591802</c:v>
                </c:pt>
                <c:pt idx="7">
                  <c:v>88930720.866719306</c:v>
                </c:pt>
              </c:numCache>
            </c:numRef>
          </c:val>
          <c:extLst>
            <c:ext xmlns:c16="http://schemas.microsoft.com/office/drawing/2014/chart" uri="{C3380CC4-5D6E-409C-BE32-E72D297353CC}">
              <c16:uniqueId val="{00000005-2AF9-4222-A86B-62811DBADDE5}"/>
            </c:ext>
          </c:extLst>
        </c:ser>
        <c:ser>
          <c:idx val="4"/>
          <c:order val="5"/>
          <c:tx>
            <c:strRef>
              <c:f>'SEPTR Scenario Column Charts'!$A$9</c:f>
              <c:strCache>
                <c:ptCount val="1"/>
                <c:pt idx="0">
                  <c:v>BASE General Fund &amp; Retirement Levies</c:v>
                </c:pt>
              </c:strCache>
            </c:strRef>
          </c:tx>
          <c:spPr>
            <a:pattFill prst="pct90">
              <a:fgClr>
                <a:schemeClr val="accent5"/>
              </a:fgClr>
              <a:bgClr>
                <a:schemeClr val="bg1"/>
              </a:bgClr>
            </a:pattFill>
            <a:ln>
              <a:solidFill>
                <a:schemeClr val="bg1"/>
              </a:solidFill>
            </a:ln>
            <a:effectLst/>
          </c:spPr>
          <c:invertIfNegative val="0"/>
          <c:cat>
            <c:strRef>
              <c:f>'SEPTR Scenario Column Charts'!$B$2:$I$2</c:f>
              <c:strCache>
                <c:ptCount val="8"/>
                <c:pt idx="0">
                  <c:v> District GF </c:v>
                </c:pt>
                <c:pt idx="1">
                  <c:v> Retire Fund </c:v>
                </c:pt>
                <c:pt idx="3">
                  <c:v> District GF </c:v>
                </c:pt>
                <c:pt idx="4">
                  <c:v> Retire Fund </c:v>
                </c:pt>
                <c:pt idx="6">
                  <c:v> District GF </c:v>
                </c:pt>
                <c:pt idx="7">
                  <c:v> Retire Fund </c:v>
                </c:pt>
              </c:strCache>
            </c:strRef>
          </c:cat>
          <c:val>
            <c:numRef>
              <c:f>'SEPTR Scenario Column Charts'!$B$9:$I$9</c:f>
              <c:numCache>
                <c:formatCode>_(* #,##0_);_(* \(#,##0\);_(* "-"??_);_(@_)</c:formatCode>
                <c:ptCount val="8"/>
                <c:pt idx="1">
                  <c:v>114498876.41999999</c:v>
                </c:pt>
                <c:pt idx="4">
                  <c:v>114504005.60983621</c:v>
                </c:pt>
                <c:pt idx="7">
                  <c:v>85087634.2211366</c:v>
                </c:pt>
              </c:numCache>
            </c:numRef>
          </c:val>
          <c:extLst>
            <c:ext xmlns:c16="http://schemas.microsoft.com/office/drawing/2014/chart" uri="{C3380CC4-5D6E-409C-BE32-E72D297353CC}">
              <c16:uniqueId val="{00000006-2AF9-4222-A86B-62811DBADDE5}"/>
            </c:ext>
          </c:extLst>
        </c:ser>
        <c:dLbls>
          <c:showLegendKey val="0"/>
          <c:showVal val="0"/>
          <c:showCatName val="0"/>
          <c:showSerName val="0"/>
          <c:showPercent val="0"/>
          <c:showBubbleSize val="0"/>
        </c:dLbls>
        <c:gapWidth val="50"/>
        <c:overlap val="100"/>
        <c:axId val="1690535631"/>
        <c:axId val="2112009263"/>
      </c:barChart>
      <c:catAx>
        <c:axId val="16905356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50" b="0" i="0" u="none" strike="noStrike" kern="1200" baseline="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2112009263"/>
        <c:crosses val="autoZero"/>
        <c:auto val="0"/>
        <c:lblAlgn val="ctr"/>
        <c:lblOffset val="100"/>
        <c:noMultiLvlLbl val="0"/>
      </c:catAx>
      <c:valAx>
        <c:axId val="2112009263"/>
        <c:scaling>
          <c:orientation val="minMax"/>
          <c:max val="120000000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1690535631"/>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ayout>
        <c:manualLayout>
          <c:xMode val="edge"/>
          <c:yMode val="edge"/>
          <c:x val="0.69468594185614807"/>
          <c:y val="8.2329273551955989E-2"/>
          <c:w val="0.28688057456069377"/>
          <c:h val="0.3250485127919772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spPr>
    <a:solidFill>
      <a:schemeClr val="bg1"/>
    </a:solidFill>
    <a:ln w="9525" cap="flat" cmpd="sng" algn="ctr">
      <a:solidFill>
        <a:schemeClr val="bg1"/>
      </a:solidFill>
      <a:round/>
    </a:ln>
    <a:effectLst/>
  </c:spPr>
  <c:txPr>
    <a:bodyPr/>
    <a:lstStyle/>
    <a:p>
      <a:pPr>
        <a:defRPr>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71204128006744"/>
          <c:y val="4.0260254600511039E-2"/>
          <c:w val="0.55662060367229749"/>
          <c:h val="0.75435702661488147"/>
        </c:manualLayout>
      </c:layout>
      <c:barChart>
        <c:barDir val="col"/>
        <c:grouping val="stacked"/>
        <c:varyColors val="0"/>
        <c:ser>
          <c:idx val="0"/>
          <c:order val="0"/>
          <c:tx>
            <c:strRef>
              <c:f>'SEPTR Scenario Column Charts'!$A$3</c:f>
              <c:strCache>
                <c:ptCount val="1"/>
                <c:pt idx="0">
                  <c:v>Guarantee Account</c:v>
                </c:pt>
              </c:strCache>
            </c:strRef>
          </c:tx>
          <c:spPr>
            <a:solidFill>
              <a:schemeClr val="accent1"/>
            </a:solidFill>
            <a:ln>
              <a:solidFill>
                <a:schemeClr val="bg1"/>
              </a:solidFill>
            </a:ln>
            <a:effectLst/>
          </c:spPr>
          <c:invertIfNegative val="0"/>
          <c:cat>
            <c:strRef>
              <c:f>'SEPTR Scenario Column Charts'!$E$2:$S$2</c:f>
              <c:strCache>
                <c:ptCount val="14"/>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strCache>
            </c:strRef>
          </c:cat>
          <c:val>
            <c:numRef>
              <c:f>'SEPTR Scenario Column Charts'!$E$3:$S$3</c:f>
              <c:numCache>
                <c:formatCode>General</c:formatCode>
                <c:ptCount val="15"/>
                <c:pt idx="0" formatCode="_(* #,##0_);_(* \(#,##0\);_(* &quot;-&quot;??_);_(@_)">
                  <c:v>54400000</c:v>
                </c:pt>
                <c:pt idx="3" formatCode="_(* #,##0_);_(* \(#,##0\);_(* &quot;-&quot;??_);_(@_)">
                  <c:v>54400000</c:v>
                </c:pt>
                <c:pt idx="6" formatCode="_(* #,##0_);_(* \(#,##0\);_(* &quot;-&quot;??_);_(@_)">
                  <c:v>54400000</c:v>
                </c:pt>
                <c:pt idx="9" formatCode="_(* #,##0_);_(* \(#,##0\);_(* &quot;-&quot;??_);_(@_)">
                  <c:v>54400000</c:v>
                </c:pt>
                <c:pt idx="12" formatCode="_(* #,##0_);_(* \(#,##0\);_(* &quot;-&quot;??_);_(@_)">
                  <c:v>54400000</c:v>
                </c:pt>
              </c:numCache>
            </c:numRef>
          </c:val>
          <c:extLst>
            <c:ext xmlns:c16="http://schemas.microsoft.com/office/drawing/2014/chart" uri="{C3380CC4-5D6E-409C-BE32-E72D297353CC}">
              <c16:uniqueId val="{00000000-3668-4C6A-82A5-BB2FD3D263CD}"/>
            </c:ext>
          </c:extLst>
        </c:ser>
        <c:ser>
          <c:idx val="1"/>
          <c:order val="1"/>
          <c:tx>
            <c:strRef>
              <c:f>'SEPTR Scenario Column Charts'!$A$4</c:f>
              <c:strCache>
                <c:ptCount val="1"/>
                <c:pt idx="0">
                  <c:v>State Levy (95 mills)</c:v>
                </c:pt>
              </c:strCache>
            </c:strRef>
          </c:tx>
          <c:spPr>
            <a:solidFill>
              <a:srgbClr val="717BC5"/>
            </a:solidFill>
            <a:ln>
              <a:solidFill>
                <a:schemeClr val="bg1"/>
              </a:solidFill>
            </a:ln>
            <a:effectLst/>
          </c:spPr>
          <c:invertIfNegative val="0"/>
          <c:cat>
            <c:strRef>
              <c:f>'SEPTR Scenario Column Charts'!$E$2:$S$2</c:f>
              <c:strCache>
                <c:ptCount val="14"/>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strCache>
            </c:strRef>
          </c:cat>
          <c:val>
            <c:numRef>
              <c:f>'SEPTR Scenario Column Charts'!$E$4:$S$4</c:f>
              <c:numCache>
                <c:formatCode>General</c:formatCode>
                <c:ptCount val="15"/>
                <c:pt idx="0" formatCode="_(* #,##0_);_(* \(#,##0\);_(* &quot;-&quot;??_);_(@_)">
                  <c:v>445131297.47500002</c:v>
                </c:pt>
                <c:pt idx="3" formatCode="_(* #,##0_);_(* \(#,##0\);_(* &quot;-&quot;??_);_(@_)">
                  <c:v>458485236.38499999</c:v>
                </c:pt>
                <c:pt idx="6" formatCode="_(* #,##0_);_(* \(#,##0\);_(* &quot;-&quot;??_);_(@_)">
                  <c:v>485994350.56999999</c:v>
                </c:pt>
                <c:pt idx="9" formatCode="_(* #,##0_);_(* \(#,##0\);_(* &quot;-&quot;??_);_(@_)">
                  <c:v>485994350.56999999</c:v>
                </c:pt>
                <c:pt idx="12" formatCode="_(* #,##0_);_(* \(#,##0\);_(* &quot;-&quot;??_);_(@_)">
                  <c:v>485994350.56999999</c:v>
                </c:pt>
              </c:numCache>
            </c:numRef>
          </c:val>
          <c:extLst>
            <c:ext xmlns:c16="http://schemas.microsoft.com/office/drawing/2014/chart" uri="{C3380CC4-5D6E-409C-BE32-E72D297353CC}">
              <c16:uniqueId val="{00000001-3668-4C6A-82A5-BB2FD3D263CD}"/>
            </c:ext>
          </c:extLst>
        </c:ser>
        <c:ser>
          <c:idx val="2"/>
          <c:order val="2"/>
          <c:tx>
            <c:strRef>
              <c:f>'SEPTR Scenario Column Charts'!$A$5</c:f>
              <c:strCache>
                <c:ptCount val="1"/>
                <c:pt idx="0">
                  <c:v>State General Fund (primarily income tax)</c:v>
                </c:pt>
              </c:strCache>
            </c:strRef>
          </c:tx>
          <c:spPr>
            <a:solidFill>
              <a:schemeClr val="tx2"/>
            </a:solidFill>
            <a:ln>
              <a:solidFill>
                <a:schemeClr val="bg1"/>
              </a:solidFill>
            </a:ln>
            <a:effectLst/>
          </c:spPr>
          <c:invertIfNegative val="0"/>
          <c:cat>
            <c:strRef>
              <c:f>'SEPTR Scenario Column Charts'!$E$2:$S$2</c:f>
              <c:strCache>
                <c:ptCount val="14"/>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strCache>
            </c:strRef>
          </c:cat>
          <c:val>
            <c:numRef>
              <c:f>'SEPTR Scenario Column Charts'!$E$5:$S$5</c:f>
              <c:numCache>
                <c:formatCode>General</c:formatCode>
                <c:ptCount val="15"/>
                <c:pt idx="0" formatCode="_(* #,##0_);_(* \(#,##0\);_(* &quot;-&quot;??_);_(@_)">
                  <c:v>453098087</c:v>
                </c:pt>
                <c:pt idx="3" formatCode="_(* #,##0_);_(* \(#,##0\);_(* &quot;-&quot;??_);_(@_)">
                  <c:v>494822497</c:v>
                </c:pt>
                <c:pt idx="6" formatCode="_(* #,##0_);_(* \(#,##0\);_(* &quot;-&quot;??_);_(@_)">
                  <c:v>491671254.66321045</c:v>
                </c:pt>
                <c:pt idx="9" formatCode="_(* #,##0_);_(* \(#,##0\);_(* &quot;-&quot;??_);_(@_)">
                  <c:v>491671254.66321045</c:v>
                </c:pt>
                <c:pt idx="12" formatCode="_(* #,##0_);_(* \(#,##0\);_(* &quot;-&quot;??_);_(@_)">
                  <c:v>491671254.66321045</c:v>
                </c:pt>
              </c:numCache>
            </c:numRef>
          </c:val>
          <c:extLst>
            <c:ext xmlns:c16="http://schemas.microsoft.com/office/drawing/2014/chart" uri="{C3380CC4-5D6E-409C-BE32-E72D297353CC}">
              <c16:uniqueId val="{00000002-3668-4C6A-82A5-BB2FD3D263CD}"/>
            </c:ext>
          </c:extLst>
        </c:ser>
        <c:ser>
          <c:idx val="5"/>
          <c:order val="3"/>
          <c:tx>
            <c:strRef>
              <c:f>'SEPTR Scenario Column Charts'!$A$6</c:f>
              <c:strCache>
                <c:ptCount val="1"/>
                <c:pt idx="0">
                  <c:v>BASE General Fund &amp; Retirement Levies</c:v>
                </c:pt>
              </c:strCache>
            </c:strRef>
          </c:tx>
          <c:spPr>
            <a:solidFill>
              <a:schemeClr val="accent5"/>
            </a:solidFill>
            <a:ln>
              <a:solidFill>
                <a:schemeClr val="bg1"/>
              </a:solidFill>
            </a:ln>
            <a:effectLst/>
          </c:spPr>
          <c:invertIfNegative val="0"/>
          <c:cat>
            <c:strRef>
              <c:f>'SEPTR Scenario Column Charts'!$E$2:$S$2</c:f>
              <c:strCache>
                <c:ptCount val="14"/>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strCache>
            </c:strRef>
          </c:cat>
          <c:val>
            <c:numRef>
              <c:f>'SEPTR Scenario Column Charts'!$E$6:$S$6</c:f>
              <c:numCache>
                <c:formatCode>General</c:formatCode>
                <c:ptCount val="15"/>
                <c:pt idx="0" formatCode="_(* #,##0_);_(* \(#,##0\);_(* &quot;-&quot;??_);_(@_)">
                  <c:v>164188503</c:v>
                </c:pt>
                <c:pt idx="3" formatCode="_(* #,##0_);_(* \(#,##0\);_(* &quot;-&quot;??_);_(@_)">
                  <c:v>132311768.36173463</c:v>
                </c:pt>
                <c:pt idx="6" formatCode="_(* #,##0_);_(* \(#,##0\);_(* &quot;-&quot;??_);_(@_)">
                  <c:v>135490523.3400265</c:v>
                </c:pt>
                <c:pt idx="9" formatCode="_(* #,##0_);_(* \(#,##0\);_(* &quot;-&quot;??_);_(@_)">
                  <c:v>135490523.3400265</c:v>
                </c:pt>
                <c:pt idx="12" formatCode="_(* #,##0_);_(* \(#,##0\);_(* &quot;-&quot;??_);_(@_)">
                  <c:v>135490523.3400265</c:v>
                </c:pt>
              </c:numCache>
            </c:numRef>
          </c:val>
          <c:extLst>
            <c:ext xmlns:c16="http://schemas.microsoft.com/office/drawing/2014/chart" uri="{C3380CC4-5D6E-409C-BE32-E72D297353CC}">
              <c16:uniqueId val="{00000003-3668-4C6A-82A5-BB2FD3D263CD}"/>
            </c:ext>
          </c:extLst>
        </c:ser>
        <c:ser>
          <c:idx val="3"/>
          <c:order val="4"/>
          <c:tx>
            <c:strRef>
              <c:f>'SEPTR Scenario Column Charts'!$A$8</c:f>
              <c:strCache>
                <c:ptCount val="1"/>
                <c:pt idx="0">
                  <c:v>State General Fund (primarily income tax)</c:v>
                </c:pt>
              </c:strCache>
            </c:strRef>
          </c:tx>
          <c:spPr>
            <a:pattFill prst="pct90">
              <a:fgClr>
                <a:schemeClr val="tx2"/>
              </a:fgClr>
              <a:bgClr>
                <a:schemeClr val="bg1"/>
              </a:bgClr>
            </a:pattFill>
            <a:ln>
              <a:solidFill>
                <a:schemeClr val="bg1"/>
              </a:solidFill>
            </a:ln>
            <a:effectLst/>
          </c:spPr>
          <c:invertIfNegative val="0"/>
          <c:cat>
            <c:strRef>
              <c:f>'SEPTR Scenario Column Charts'!$E$2:$S$2</c:f>
              <c:strCache>
                <c:ptCount val="14"/>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strCache>
            </c:strRef>
          </c:cat>
          <c:val>
            <c:numRef>
              <c:f>'SEPTR Scenario Column Charts'!$E$8:$S$8</c:f>
              <c:numCache>
                <c:formatCode>_(* #,##0_);_(* \(#,##0\);_(* "-"??_);_(@_)</c:formatCode>
                <c:ptCount val="15"/>
                <c:pt idx="1">
                  <c:v>54752945.391591802</c:v>
                </c:pt>
                <c:pt idx="4">
                  <c:v>88930720.866719306</c:v>
                </c:pt>
                <c:pt idx="7">
                  <c:v>104060733.66846931</c:v>
                </c:pt>
                <c:pt idx="10">
                  <c:v>109562556.50546931</c:v>
                </c:pt>
                <c:pt idx="13">
                  <c:v>116439835.05171931</c:v>
                </c:pt>
              </c:numCache>
            </c:numRef>
          </c:val>
          <c:extLst>
            <c:ext xmlns:c16="http://schemas.microsoft.com/office/drawing/2014/chart" uri="{C3380CC4-5D6E-409C-BE32-E72D297353CC}">
              <c16:uniqueId val="{00000005-3668-4C6A-82A5-BB2FD3D263CD}"/>
            </c:ext>
          </c:extLst>
        </c:ser>
        <c:ser>
          <c:idx val="4"/>
          <c:order val="5"/>
          <c:tx>
            <c:strRef>
              <c:f>'SEPTR Scenario Column Charts'!$A$9</c:f>
              <c:strCache>
                <c:ptCount val="1"/>
                <c:pt idx="0">
                  <c:v>BASE General Fund &amp; Retirement Levies</c:v>
                </c:pt>
              </c:strCache>
            </c:strRef>
          </c:tx>
          <c:spPr>
            <a:pattFill prst="pct90">
              <a:fgClr>
                <a:schemeClr val="accent5"/>
              </a:fgClr>
              <a:bgClr>
                <a:schemeClr val="bg1"/>
              </a:bgClr>
            </a:pattFill>
            <a:ln>
              <a:solidFill>
                <a:schemeClr val="bg1"/>
              </a:solidFill>
            </a:ln>
            <a:effectLst/>
          </c:spPr>
          <c:invertIfNegative val="0"/>
          <c:dPt>
            <c:idx val="7"/>
            <c:invertIfNegative val="0"/>
            <c:bubble3D val="0"/>
            <c:spPr>
              <a:pattFill prst="pct90">
                <a:fgClr>
                  <a:schemeClr val="accent5"/>
                </a:fgClr>
                <a:bgClr>
                  <a:schemeClr val="bg1"/>
                </a:bgClr>
              </a:pattFill>
              <a:ln w="22225">
                <a:solidFill>
                  <a:schemeClr val="tx1"/>
                </a:solidFill>
              </a:ln>
              <a:effectLst/>
            </c:spPr>
            <c:extLst>
              <c:ext xmlns:c16="http://schemas.microsoft.com/office/drawing/2014/chart" uri="{C3380CC4-5D6E-409C-BE32-E72D297353CC}">
                <c16:uniqueId val="{00000002-C64E-4F96-92DD-0B38CA3577AE}"/>
              </c:ext>
            </c:extLst>
          </c:dPt>
          <c:dPt>
            <c:idx val="10"/>
            <c:invertIfNegative val="0"/>
            <c:bubble3D val="0"/>
            <c:spPr>
              <a:pattFill prst="pct90">
                <a:fgClr>
                  <a:schemeClr val="accent5"/>
                </a:fgClr>
                <a:bgClr>
                  <a:schemeClr val="bg1"/>
                </a:bgClr>
              </a:pattFill>
              <a:ln w="22225">
                <a:solidFill>
                  <a:schemeClr val="tx1"/>
                </a:solidFill>
              </a:ln>
              <a:effectLst/>
            </c:spPr>
            <c:extLst>
              <c:ext xmlns:c16="http://schemas.microsoft.com/office/drawing/2014/chart" uri="{C3380CC4-5D6E-409C-BE32-E72D297353CC}">
                <c16:uniqueId val="{00000000-C64E-4F96-92DD-0B38CA3577AE}"/>
              </c:ext>
            </c:extLst>
          </c:dPt>
          <c:dPt>
            <c:idx val="13"/>
            <c:invertIfNegative val="0"/>
            <c:bubble3D val="0"/>
            <c:spPr>
              <a:pattFill prst="pct90">
                <a:fgClr>
                  <a:schemeClr val="accent5"/>
                </a:fgClr>
                <a:bgClr>
                  <a:schemeClr val="bg1"/>
                </a:bgClr>
              </a:pattFill>
              <a:ln w="22225">
                <a:solidFill>
                  <a:schemeClr val="tx1"/>
                </a:solidFill>
              </a:ln>
              <a:effectLst/>
            </c:spPr>
            <c:extLst>
              <c:ext xmlns:c16="http://schemas.microsoft.com/office/drawing/2014/chart" uri="{C3380CC4-5D6E-409C-BE32-E72D297353CC}">
                <c16:uniqueId val="{00000001-C64E-4F96-92DD-0B38CA3577AE}"/>
              </c:ext>
            </c:extLst>
          </c:dPt>
          <c:cat>
            <c:strRef>
              <c:f>'SEPTR Scenario Column Charts'!$E$2:$S$2</c:f>
              <c:strCache>
                <c:ptCount val="14"/>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strCache>
            </c:strRef>
          </c:cat>
          <c:val>
            <c:numRef>
              <c:f>'SEPTR Scenario Column Charts'!$E$9:$S$9</c:f>
              <c:numCache>
                <c:formatCode>_(* #,##0_);_(* \(#,##0\);_(* "-"??_);_(@_)</c:formatCode>
                <c:ptCount val="15"/>
                <c:pt idx="1">
                  <c:v>114504005.60983621</c:v>
                </c:pt>
                <c:pt idx="4">
                  <c:v>85087634.2211366</c:v>
                </c:pt>
                <c:pt idx="7">
                  <c:v>60021826.006018475</c:v>
                </c:pt>
                <c:pt idx="10">
                  <c:v>54520003.169018477</c:v>
                </c:pt>
                <c:pt idx="13">
                  <c:v>47642724.622768477</c:v>
                </c:pt>
              </c:numCache>
            </c:numRef>
          </c:val>
          <c:extLst>
            <c:ext xmlns:c16="http://schemas.microsoft.com/office/drawing/2014/chart" uri="{C3380CC4-5D6E-409C-BE32-E72D297353CC}">
              <c16:uniqueId val="{00000006-3668-4C6A-82A5-BB2FD3D263CD}"/>
            </c:ext>
          </c:extLst>
        </c:ser>
        <c:dLbls>
          <c:showLegendKey val="0"/>
          <c:showVal val="0"/>
          <c:showCatName val="0"/>
          <c:showSerName val="0"/>
          <c:showPercent val="0"/>
          <c:showBubbleSize val="0"/>
        </c:dLbls>
        <c:gapWidth val="50"/>
        <c:overlap val="100"/>
        <c:axId val="1690535631"/>
        <c:axId val="2112009263"/>
      </c:barChart>
      <c:catAx>
        <c:axId val="16905356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5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2112009263"/>
        <c:crosses val="autoZero"/>
        <c:auto val="0"/>
        <c:lblAlgn val="ctr"/>
        <c:lblOffset val="100"/>
        <c:noMultiLvlLbl val="0"/>
      </c:catAx>
      <c:valAx>
        <c:axId val="2112009263"/>
        <c:scaling>
          <c:orientation val="minMax"/>
          <c:max val="1300000000"/>
          <c:min val="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1690535631"/>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ayout>
        <c:manualLayout>
          <c:xMode val="edge"/>
          <c:yMode val="edge"/>
          <c:x val="0.69465680452414458"/>
          <c:y val="0.53990519314990737"/>
          <c:w val="0.2853804048600645"/>
          <c:h val="0.4447136664721139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423718678921679"/>
          <c:y val="3.822720951679795E-2"/>
          <c:w val="0.54214860245699714"/>
          <c:h val="0.7319936146374868"/>
        </c:manualLayout>
      </c:layout>
      <c:barChart>
        <c:barDir val="col"/>
        <c:grouping val="stacked"/>
        <c:varyColors val="0"/>
        <c:ser>
          <c:idx val="0"/>
          <c:order val="0"/>
          <c:tx>
            <c:strRef>
              <c:f>'GTB Scenario Column Charts'!$A$3</c:f>
              <c:strCache>
                <c:ptCount val="1"/>
                <c:pt idx="0">
                  <c:v>Guarantee Account</c:v>
                </c:pt>
              </c:strCache>
            </c:strRef>
          </c:tx>
          <c:spPr>
            <a:solidFill>
              <a:schemeClr val="accent1"/>
            </a:solidFill>
            <a:ln>
              <a:solidFill>
                <a:schemeClr val="bg1"/>
              </a:solidFill>
            </a:ln>
            <a:effectLst/>
          </c:spPr>
          <c:invertIfNegative val="0"/>
          <c:cat>
            <c:strRef>
              <c:f>'GTB Scenario Column Charts'!$E$2:$S$2</c:f>
              <c:strCache>
                <c:ptCount val="14"/>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strCache>
            </c:strRef>
          </c:cat>
          <c:val>
            <c:numRef>
              <c:f>'GTB Scenario Column Charts'!$E$3:$S$3</c:f>
              <c:numCache>
                <c:formatCode>General</c:formatCode>
                <c:ptCount val="15"/>
                <c:pt idx="0" formatCode="_(* #,##0_);_(* \(#,##0\);_(* &quot;-&quot;??_);_(@_)">
                  <c:v>54400000</c:v>
                </c:pt>
                <c:pt idx="3" formatCode="_(* #,##0_);_(* \(#,##0\);_(* &quot;-&quot;??_);_(@_)">
                  <c:v>54400000</c:v>
                </c:pt>
                <c:pt idx="6" formatCode="_(* #,##0_);_(* \(#,##0\);_(* &quot;-&quot;??_);_(@_)">
                  <c:v>54400000</c:v>
                </c:pt>
                <c:pt idx="9" formatCode="_(* #,##0_);_(* \(#,##0\);_(* &quot;-&quot;??_);_(@_)">
                  <c:v>54400000</c:v>
                </c:pt>
                <c:pt idx="12" formatCode="_(* #,##0_);_(* \(#,##0\);_(* &quot;-&quot;??_);_(@_)">
                  <c:v>54400000</c:v>
                </c:pt>
              </c:numCache>
            </c:numRef>
          </c:val>
          <c:extLst>
            <c:ext xmlns:c16="http://schemas.microsoft.com/office/drawing/2014/chart" uri="{C3380CC4-5D6E-409C-BE32-E72D297353CC}">
              <c16:uniqueId val="{00000000-6A6F-4CDF-9AB0-5EA7DA4887AC}"/>
            </c:ext>
          </c:extLst>
        </c:ser>
        <c:ser>
          <c:idx val="1"/>
          <c:order val="1"/>
          <c:tx>
            <c:strRef>
              <c:f>'GTB Scenario Column Charts'!$A$4</c:f>
              <c:strCache>
                <c:ptCount val="1"/>
                <c:pt idx="0">
                  <c:v>State Levy (95 mills)</c:v>
                </c:pt>
              </c:strCache>
            </c:strRef>
          </c:tx>
          <c:spPr>
            <a:solidFill>
              <a:srgbClr val="717BC5"/>
            </a:solidFill>
            <a:ln>
              <a:solidFill>
                <a:schemeClr val="bg1"/>
              </a:solidFill>
            </a:ln>
            <a:effectLst/>
          </c:spPr>
          <c:invertIfNegative val="0"/>
          <c:cat>
            <c:strRef>
              <c:f>'GTB Scenario Column Charts'!$E$2:$S$2</c:f>
              <c:strCache>
                <c:ptCount val="14"/>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strCache>
            </c:strRef>
          </c:cat>
          <c:val>
            <c:numRef>
              <c:f>'GTB Scenario Column Charts'!$E$4:$S$4</c:f>
              <c:numCache>
                <c:formatCode>General</c:formatCode>
                <c:ptCount val="15"/>
                <c:pt idx="0" formatCode="_(* #,##0_);_(* \(#,##0\);_(* &quot;-&quot;??_);_(@_)">
                  <c:v>445131297.47500002</c:v>
                </c:pt>
                <c:pt idx="3" formatCode="_(* #,##0_);_(* \(#,##0\);_(* &quot;-&quot;??_);_(@_)">
                  <c:v>458485236.38499999</c:v>
                </c:pt>
                <c:pt idx="6" formatCode="_(* #,##0_);_(* \(#,##0\);_(* &quot;-&quot;??_);_(@_)">
                  <c:v>485994350.56999999</c:v>
                </c:pt>
                <c:pt idx="9" formatCode="_(* #,##0_);_(* \(#,##0\);_(* &quot;-&quot;??_);_(@_)">
                  <c:v>485994350.56999999</c:v>
                </c:pt>
                <c:pt idx="12" formatCode="_(* #,##0_);_(* \(#,##0\);_(* &quot;-&quot;??_);_(@_)">
                  <c:v>485994350.56999999</c:v>
                </c:pt>
              </c:numCache>
            </c:numRef>
          </c:val>
          <c:extLst>
            <c:ext xmlns:c16="http://schemas.microsoft.com/office/drawing/2014/chart" uri="{C3380CC4-5D6E-409C-BE32-E72D297353CC}">
              <c16:uniqueId val="{00000001-6A6F-4CDF-9AB0-5EA7DA4887AC}"/>
            </c:ext>
          </c:extLst>
        </c:ser>
        <c:ser>
          <c:idx val="2"/>
          <c:order val="2"/>
          <c:tx>
            <c:strRef>
              <c:f>'GTB Scenario Column Charts'!$A$5</c:f>
              <c:strCache>
                <c:ptCount val="1"/>
                <c:pt idx="0">
                  <c:v>State General Fund (primarily income tax)</c:v>
                </c:pt>
              </c:strCache>
            </c:strRef>
          </c:tx>
          <c:spPr>
            <a:solidFill>
              <a:schemeClr val="tx2"/>
            </a:solidFill>
            <a:ln>
              <a:solidFill>
                <a:schemeClr val="bg1"/>
              </a:solidFill>
            </a:ln>
            <a:effectLst/>
          </c:spPr>
          <c:invertIfNegative val="0"/>
          <c:cat>
            <c:strRef>
              <c:f>'GTB Scenario Column Charts'!$E$2:$S$2</c:f>
              <c:strCache>
                <c:ptCount val="14"/>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strCache>
            </c:strRef>
          </c:cat>
          <c:val>
            <c:numRef>
              <c:f>'GTB Scenario Column Charts'!$E$5:$S$5</c:f>
              <c:numCache>
                <c:formatCode>General</c:formatCode>
                <c:ptCount val="15"/>
                <c:pt idx="0" formatCode="_(* #,##0_);_(* \(#,##0\);_(* &quot;-&quot;??_);_(@_)">
                  <c:v>453098087</c:v>
                </c:pt>
                <c:pt idx="3" formatCode="_(* #,##0_);_(* \(#,##0\);_(* &quot;-&quot;??_);_(@_)">
                  <c:v>494822497</c:v>
                </c:pt>
                <c:pt idx="6" formatCode="_(* #,##0_);_(* \(#,##0\);_(* &quot;-&quot;??_);_(@_)">
                  <c:v>491671254.66321045</c:v>
                </c:pt>
                <c:pt idx="9" formatCode="_(* #,##0_);_(* \(#,##0\);_(* &quot;-&quot;??_);_(@_)">
                  <c:v>498280327.66320997</c:v>
                </c:pt>
                <c:pt idx="12" formatCode="_(* #,##0_);_(* \(#,##0\);_(* &quot;-&quot;??_);_(@_)">
                  <c:v>622161778.00323701</c:v>
                </c:pt>
              </c:numCache>
            </c:numRef>
          </c:val>
          <c:extLst>
            <c:ext xmlns:c16="http://schemas.microsoft.com/office/drawing/2014/chart" uri="{C3380CC4-5D6E-409C-BE32-E72D297353CC}">
              <c16:uniqueId val="{00000002-6A6F-4CDF-9AB0-5EA7DA4887AC}"/>
            </c:ext>
          </c:extLst>
        </c:ser>
        <c:ser>
          <c:idx val="5"/>
          <c:order val="3"/>
          <c:tx>
            <c:strRef>
              <c:f>'GTB Scenario Column Charts'!$A$6</c:f>
              <c:strCache>
                <c:ptCount val="1"/>
                <c:pt idx="0">
                  <c:v>BASE General Fund &amp; Retirement Levies</c:v>
                </c:pt>
              </c:strCache>
            </c:strRef>
          </c:tx>
          <c:spPr>
            <a:solidFill>
              <a:schemeClr val="accent5"/>
            </a:solidFill>
            <a:ln>
              <a:solidFill>
                <a:schemeClr val="bg1"/>
              </a:solidFill>
            </a:ln>
            <a:effectLst/>
          </c:spPr>
          <c:invertIfNegative val="0"/>
          <c:dPt>
            <c:idx val="6"/>
            <c:invertIfNegative val="0"/>
            <c:bubble3D val="0"/>
            <c:spPr>
              <a:solidFill>
                <a:schemeClr val="accent5"/>
              </a:solidFill>
              <a:ln w="22225">
                <a:solidFill>
                  <a:schemeClr val="tx1"/>
                </a:solidFill>
              </a:ln>
              <a:effectLst/>
            </c:spPr>
            <c:extLst>
              <c:ext xmlns:c16="http://schemas.microsoft.com/office/drawing/2014/chart" uri="{C3380CC4-5D6E-409C-BE32-E72D297353CC}">
                <c16:uniqueId val="{00000008-6A6F-4CDF-9AB0-5EA7DA4887AC}"/>
              </c:ext>
            </c:extLst>
          </c:dPt>
          <c:dPt>
            <c:idx val="9"/>
            <c:invertIfNegative val="0"/>
            <c:bubble3D val="0"/>
            <c:spPr>
              <a:solidFill>
                <a:schemeClr val="accent5"/>
              </a:solidFill>
              <a:ln w="22225">
                <a:solidFill>
                  <a:schemeClr val="tx1"/>
                </a:solidFill>
              </a:ln>
              <a:effectLst/>
            </c:spPr>
            <c:extLst>
              <c:ext xmlns:c16="http://schemas.microsoft.com/office/drawing/2014/chart" uri="{C3380CC4-5D6E-409C-BE32-E72D297353CC}">
                <c16:uniqueId val="{00000009-6A6F-4CDF-9AB0-5EA7DA4887AC}"/>
              </c:ext>
            </c:extLst>
          </c:dPt>
          <c:cat>
            <c:strRef>
              <c:f>'GTB Scenario Column Charts'!$E$2:$S$2</c:f>
              <c:strCache>
                <c:ptCount val="14"/>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strCache>
            </c:strRef>
          </c:cat>
          <c:val>
            <c:numRef>
              <c:f>'GTB Scenario Column Charts'!$E$6:$S$6</c:f>
              <c:numCache>
                <c:formatCode>General</c:formatCode>
                <c:ptCount val="15"/>
                <c:pt idx="0" formatCode="_(* #,##0_);_(* \(#,##0\);_(* &quot;-&quot;??_);_(@_)">
                  <c:v>164188503</c:v>
                </c:pt>
                <c:pt idx="3" formatCode="_(* #,##0_);_(* \(#,##0\);_(* &quot;-&quot;??_);_(@_)">
                  <c:v>132311768.36173463</c:v>
                </c:pt>
                <c:pt idx="6" formatCode="_(* #,##0_);_(* \(#,##0\);_(* &quot;-&quot;??_);_(@_)">
                  <c:v>135490523.3400265</c:v>
                </c:pt>
                <c:pt idx="9" formatCode="_(* #,##0_);_(* \(#,##0\);_(* &quot;-&quot;??_);_(@_)">
                  <c:v>128881450.3400265</c:v>
                </c:pt>
                <c:pt idx="12" formatCode="_(* #,##0_);_(* \(#,##0\);_(* &quot;-&quot;??_);_(@_)">
                  <c:v>5000000</c:v>
                </c:pt>
              </c:numCache>
            </c:numRef>
          </c:val>
          <c:extLst>
            <c:ext xmlns:c16="http://schemas.microsoft.com/office/drawing/2014/chart" uri="{C3380CC4-5D6E-409C-BE32-E72D297353CC}">
              <c16:uniqueId val="{00000003-6A6F-4CDF-9AB0-5EA7DA4887AC}"/>
            </c:ext>
          </c:extLst>
        </c:ser>
        <c:ser>
          <c:idx val="3"/>
          <c:order val="4"/>
          <c:tx>
            <c:strRef>
              <c:f>'GTB Scenario Column Charts'!$A$8</c:f>
              <c:strCache>
                <c:ptCount val="1"/>
                <c:pt idx="0">
                  <c:v>State General Fund (primarily income tax)</c:v>
                </c:pt>
              </c:strCache>
            </c:strRef>
          </c:tx>
          <c:spPr>
            <a:pattFill prst="pct90">
              <a:fgClr>
                <a:schemeClr val="tx2"/>
              </a:fgClr>
              <a:bgClr>
                <a:schemeClr val="bg1"/>
              </a:bgClr>
            </a:pattFill>
            <a:ln>
              <a:solidFill>
                <a:schemeClr val="bg1"/>
              </a:solidFill>
            </a:ln>
            <a:effectLst/>
          </c:spPr>
          <c:invertIfNegative val="0"/>
          <c:cat>
            <c:strRef>
              <c:f>'GTB Scenario Column Charts'!$E$2:$S$2</c:f>
              <c:strCache>
                <c:ptCount val="14"/>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strCache>
            </c:strRef>
          </c:cat>
          <c:val>
            <c:numRef>
              <c:f>'GTB Scenario Column Charts'!$E$8:$S$8</c:f>
              <c:numCache>
                <c:formatCode>_(* #,##0_);_(* \(#,##0\);_(* "-"??_);_(@_)</c:formatCode>
                <c:ptCount val="15"/>
                <c:pt idx="1">
                  <c:v>54752945.391591802</c:v>
                </c:pt>
                <c:pt idx="4">
                  <c:v>88930720.866719306</c:v>
                </c:pt>
                <c:pt idx="7">
                  <c:v>104060733.66846931</c:v>
                </c:pt>
                <c:pt idx="10">
                  <c:v>104060733.66846931</c:v>
                </c:pt>
                <c:pt idx="13">
                  <c:v>104060733.66846931</c:v>
                </c:pt>
              </c:numCache>
            </c:numRef>
          </c:val>
          <c:extLst>
            <c:ext xmlns:c16="http://schemas.microsoft.com/office/drawing/2014/chart" uri="{C3380CC4-5D6E-409C-BE32-E72D297353CC}">
              <c16:uniqueId val="{00000005-6A6F-4CDF-9AB0-5EA7DA4887AC}"/>
            </c:ext>
          </c:extLst>
        </c:ser>
        <c:ser>
          <c:idx val="4"/>
          <c:order val="5"/>
          <c:tx>
            <c:strRef>
              <c:f>'GTB Scenario Column Charts'!$A$9</c:f>
              <c:strCache>
                <c:ptCount val="1"/>
                <c:pt idx="0">
                  <c:v>BASE General Fund &amp; Retirement Levies</c:v>
                </c:pt>
              </c:strCache>
            </c:strRef>
          </c:tx>
          <c:spPr>
            <a:pattFill prst="pct90">
              <a:fgClr>
                <a:schemeClr val="accent5"/>
              </a:fgClr>
              <a:bgClr>
                <a:schemeClr val="bg1"/>
              </a:bgClr>
            </a:pattFill>
            <a:ln>
              <a:solidFill>
                <a:schemeClr val="bg1"/>
              </a:solidFill>
            </a:ln>
            <a:effectLst/>
          </c:spPr>
          <c:invertIfNegative val="0"/>
          <c:cat>
            <c:strRef>
              <c:f>'GTB Scenario Column Charts'!$E$2:$S$2</c:f>
              <c:strCache>
                <c:ptCount val="14"/>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strCache>
            </c:strRef>
          </c:cat>
          <c:val>
            <c:numRef>
              <c:f>'GTB Scenario Column Charts'!$E$9:$S$9</c:f>
              <c:numCache>
                <c:formatCode>_(* #,##0_);_(* \(#,##0\);_(* "-"??_);_(@_)</c:formatCode>
                <c:ptCount val="15"/>
                <c:pt idx="1">
                  <c:v>114504005.60983621</c:v>
                </c:pt>
                <c:pt idx="4">
                  <c:v>85087634.2211366</c:v>
                </c:pt>
                <c:pt idx="7">
                  <c:v>60021826.006018475</c:v>
                </c:pt>
                <c:pt idx="10">
                  <c:v>60021826.006018475</c:v>
                </c:pt>
                <c:pt idx="13">
                  <c:v>60021826.006018475</c:v>
                </c:pt>
              </c:numCache>
            </c:numRef>
          </c:val>
          <c:extLst>
            <c:ext xmlns:c16="http://schemas.microsoft.com/office/drawing/2014/chart" uri="{C3380CC4-5D6E-409C-BE32-E72D297353CC}">
              <c16:uniqueId val="{00000006-6A6F-4CDF-9AB0-5EA7DA4887AC}"/>
            </c:ext>
          </c:extLst>
        </c:ser>
        <c:ser>
          <c:idx val="7"/>
          <c:order val="6"/>
          <c:tx>
            <c:strRef>
              <c:f>'GTB Scenario Column Charts'!$A$10</c:f>
              <c:strCache>
                <c:ptCount val="1"/>
                <c:pt idx="0">
                  <c:v>Other</c:v>
                </c:pt>
              </c:strCache>
            </c:strRef>
          </c:tx>
          <c:spPr>
            <a:pattFill prst="pct90">
              <a:fgClr>
                <a:schemeClr val="bg1">
                  <a:lumMod val="65000"/>
                </a:schemeClr>
              </a:fgClr>
              <a:bgClr>
                <a:schemeClr val="bg1"/>
              </a:bgClr>
            </a:pattFill>
            <a:ln>
              <a:solidFill>
                <a:schemeClr val="bg1"/>
              </a:solidFill>
            </a:ln>
            <a:effectLst/>
          </c:spPr>
          <c:invertIfNegative val="0"/>
          <c:cat>
            <c:strRef>
              <c:f>'GTB Scenario Column Charts'!$E$2:$S$2</c:f>
              <c:strCache>
                <c:ptCount val="14"/>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strCache>
            </c:strRef>
          </c:cat>
          <c:val>
            <c:numRef>
              <c:f>'GTB Scenario Column Charts'!$E$10:$S$10</c:f>
              <c:numCache>
                <c:formatCode>_(* #,##0_);_(* \(#,##0\);_(* "-"??_);_(@_)</c:formatCode>
                <c:ptCount val="15"/>
                <c:pt idx="1">
                  <c:v>6871773.6235714303</c:v>
                </c:pt>
                <c:pt idx="4">
                  <c:v>13907457.255261892</c:v>
                </c:pt>
                <c:pt idx="7">
                  <c:v>20943140.8869523</c:v>
                </c:pt>
                <c:pt idx="10">
                  <c:v>20943140.8869523</c:v>
                </c:pt>
                <c:pt idx="13">
                  <c:v>20943140.8869523</c:v>
                </c:pt>
              </c:numCache>
            </c:numRef>
          </c:val>
          <c:extLst>
            <c:ext xmlns:c16="http://schemas.microsoft.com/office/drawing/2014/chart" uri="{C3380CC4-5D6E-409C-BE32-E72D297353CC}">
              <c16:uniqueId val="{00000007-6A6F-4CDF-9AB0-5EA7DA4887AC}"/>
            </c:ext>
          </c:extLst>
        </c:ser>
        <c:dLbls>
          <c:showLegendKey val="0"/>
          <c:showVal val="0"/>
          <c:showCatName val="0"/>
          <c:showSerName val="0"/>
          <c:showPercent val="0"/>
          <c:showBubbleSize val="0"/>
        </c:dLbls>
        <c:gapWidth val="50"/>
        <c:overlap val="100"/>
        <c:axId val="1690535631"/>
        <c:axId val="2112009263"/>
      </c:barChart>
      <c:catAx>
        <c:axId val="16905356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5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2112009263"/>
        <c:crosses val="autoZero"/>
        <c:auto val="0"/>
        <c:lblAlgn val="ctr"/>
        <c:lblOffset val="100"/>
        <c:noMultiLvlLbl val="0"/>
      </c:catAx>
      <c:valAx>
        <c:axId val="2112009263"/>
        <c:scaling>
          <c:orientation val="minMax"/>
          <c:max val="1300000000"/>
          <c:min val="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1690535631"/>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ayout>
        <c:manualLayout>
          <c:xMode val="edge"/>
          <c:yMode val="edge"/>
          <c:x val="0.67527424396182611"/>
          <c:y val="0.48907914075142711"/>
          <c:w val="0.31420062230889112"/>
          <c:h val="0.4447135952815574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spPr>
    <a:solidFill>
      <a:schemeClr val="bg1"/>
    </a:solidFill>
    <a:ln w="9525" cap="flat" cmpd="sng" algn="ctr">
      <a:solidFill>
        <a:schemeClr val="bg1"/>
      </a:solidFill>
      <a:round/>
    </a:ln>
    <a:effectLst/>
  </c:spPr>
  <c:txPr>
    <a:bodyPr/>
    <a:lstStyle/>
    <a:p>
      <a:pPr>
        <a:defRPr>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4102398777427"/>
          <c:y val="5.0425449421672451E-2"/>
          <c:w val="0.57898657050948688"/>
          <c:h val="0.7187914912036647"/>
        </c:manualLayout>
      </c:layout>
      <c:barChart>
        <c:barDir val="col"/>
        <c:grouping val="stacked"/>
        <c:varyColors val="0"/>
        <c:ser>
          <c:idx val="0"/>
          <c:order val="0"/>
          <c:tx>
            <c:strRef>
              <c:f>'79 Mills Column Chart'!$A$3</c:f>
              <c:strCache>
                <c:ptCount val="1"/>
                <c:pt idx="0">
                  <c:v>Guarantee Account</c:v>
                </c:pt>
              </c:strCache>
            </c:strRef>
          </c:tx>
          <c:spPr>
            <a:solidFill>
              <a:schemeClr val="accent1"/>
            </a:solidFill>
            <a:ln>
              <a:solidFill>
                <a:schemeClr val="bg1"/>
              </a:solidFill>
            </a:ln>
            <a:effectLst/>
          </c:spPr>
          <c:invertIfNegative val="0"/>
          <c:cat>
            <c:strRef>
              <c:f>'79 Mills Column Chart'!$E$2:$U$2</c:f>
              <c:strCache>
                <c:ptCount val="17"/>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pt idx="15">
                  <c:v> District GF </c:v>
                </c:pt>
                <c:pt idx="16">
                  <c:v> Retire Fund </c:v>
                </c:pt>
              </c:strCache>
            </c:strRef>
          </c:cat>
          <c:val>
            <c:numRef>
              <c:f>'79 Mills Column Chart'!$E$3:$U$3</c:f>
              <c:numCache>
                <c:formatCode>General</c:formatCode>
                <c:ptCount val="17"/>
                <c:pt idx="0" formatCode="_(* #,##0_);_(* \(#,##0\);_(* &quot;-&quot;??_);_(@_)">
                  <c:v>54400000</c:v>
                </c:pt>
                <c:pt idx="3" formatCode="_(* #,##0_);_(* \(#,##0\);_(* &quot;-&quot;??_);_(@_)">
                  <c:v>54400000</c:v>
                </c:pt>
                <c:pt idx="6" formatCode="_(* #,##0_);_(* \(#,##0\);_(* &quot;-&quot;??_);_(@_)">
                  <c:v>60120771</c:v>
                </c:pt>
                <c:pt idx="9" formatCode="_(* #,##0_);_(* \(#,##0\);_(* &quot;-&quot;??_);_(@_)">
                  <c:v>60376900</c:v>
                </c:pt>
                <c:pt idx="12" formatCode="_(* #,##0_);_(* \(#,##0\);_(* &quot;-&quot;??_);_(@_)">
                  <c:v>60248835</c:v>
                </c:pt>
                <c:pt idx="15" formatCode="_(* #,##0_);_(* \(#,##0\);_(* &quot;-&quot;??_);_(@_)">
                  <c:v>60312867</c:v>
                </c:pt>
              </c:numCache>
            </c:numRef>
          </c:val>
          <c:extLst>
            <c:ext xmlns:c16="http://schemas.microsoft.com/office/drawing/2014/chart" uri="{C3380CC4-5D6E-409C-BE32-E72D297353CC}">
              <c16:uniqueId val="{00000000-E9B0-4D01-8715-5D7D70496BD6}"/>
            </c:ext>
          </c:extLst>
        </c:ser>
        <c:ser>
          <c:idx val="1"/>
          <c:order val="1"/>
          <c:tx>
            <c:strRef>
              <c:f>'79 Mills Column Chart'!$A$4</c:f>
              <c:strCache>
                <c:ptCount val="1"/>
                <c:pt idx="0">
                  <c:v>State Levy (95 mills)</c:v>
                </c:pt>
              </c:strCache>
            </c:strRef>
          </c:tx>
          <c:spPr>
            <a:solidFill>
              <a:srgbClr val="717BC5"/>
            </a:solidFill>
            <a:ln>
              <a:solidFill>
                <a:schemeClr val="bg1"/>
              </a:solidFill>
            </a:ln>
            <a:effectLst/>
          </c:spPr>
          <c:invertIfNegative val="0"/>
          <c:cat>
            <c:strRef>
              <c:f>'79 Mills Column Chart'!$E$2:$U$2</c:f>
              <c:strCache>
                <c:ptCount val="17"/>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pt idx="15">
                  <c:v> District GF </c:v>
                </c:pt>
                <c:pt idx="16">
                  <c:v> Retire Fund </c:v>
                </c:pt>
              </c:strCache>
            </c:strRef>
          </c:cat>
          <c:val>
            <c:numRef>
              <c:f>'79 Mills Column Chart'!$E$4:$U$4</c:f>
              <c:numCache>
                <c:formatCode>General</c:formatCode>
                <c:ptCount val="17"/>
                <c:pt idx="0" formatCode="_(* #,##0_);_(* \(#,##0\);_(* &quot;-&quot;??_);_(@_)">
                  <c:v>445131297.47500002</c:v>
                </c:pt>
                <c:pt idx="3" formatCode="_(* #,##0_);_(* \(#,##0\);_(* &quot;-&quot;??_);_(@_)">
                  <c:v>458485236.38499999</c:v>
                </c:pt>
                <c:pt idx="6" formatCode="_(* #,##0_);_(* \(#,##0\);_(* &quot;-&quot;??_);_(@_)">
                  <c:v>404142670.47399998</c:v>
                </c:pt>
                <c:pt idx="9" formatCode="_(* #,##0_);_(* \(#,##0\);_(* &quot;-&quot;??_);_(@_)">
                  <c:v>408776444.84621102</c:v>
                </c:pt>
                <c:pt idx="12" formatCode="_(* #,##0_);_(* \(#,##0\);_(* &quot;-&quot;??_);_(@_)">
                  <c:v>413449932.9723233</c:v>
                </c:pt>
                <c:pt idx="15" formatCode="_(* #,##0_);_(* \(#,##0\);_(* &quot;-&quot;??_);_(@_)">
                  <c:v>418255355.78001171</c:v>
                </c:pt>
              </c:numCache>
            </c:numRef>
          </c:val>
          <c:extLst>
            <c:ext xmlns:c16="http://schemas.microsoft.com/office/drawing/2014/chart" uri="{C3380CC4-5D6E-409C-BE32-E72D297353CC}">
              <c16:uniqueId val="{00000001-E9B0-4D01-8715-5D7D70496BD6}"/>
            </c:ext>
          </c:extLst>
        </c:ser>
        <c:ser>
          <c:idx val="2"/>
          <c:order val="2"/>
          <c:tx>
            <c:strRef>
              <c:f>'79 Mills Column Chart'!$A$5</c:f>
              <c:strCache>
                <c:ptCount val="1"/>
                <c:pt idx="0">
                  <c:v>State General Fund (primarily income tax)</c:v>
                </c:pt>
              </c:strCache>
            </c:strRef>
          </c:tx>
          <c:spPr>
            <a:solidFill>
              <a:schemeClr val="tx2"/>
            </a:solidFill>
            <a:ln>
              <a:solidFill>
                <a:schemeClr val="bg1"/>
              </a:solidFill>
            </a:ln>
            <a:effectLst/>
          </c:spPr>
          <c:invertIfNegative val="0"/>
          <c:dPt>
            <c:idx val="1"/>
            <c:invertIfNegative val="0"/>
            <c:bubble3D val="0"/>
            <c:spPr>
              <a:pattFill prst="pct90">
                <a:fgClr>
                  <a:schemeClr val="tx2"/>
                </a:fgClr>
                <a:bgClr>
                  <a:schemeClr val="bg1"/>
                </a:bgClr>
              </a:pattFill>
              <a:ln>
                <a:solidFill>
                  <a:schemeClr val="bg1"/>
                </a:solidFill>
              </a:ln>
              <a:effectLst/>
            </c:spPr>
            <c:extLst>
              <c:ext xmlns:c16="http://schemas.microsoft.com/office/drawing/2014/chart" uri="{C3380CC4-5D6E-409C-BE32-E72D297353CC}">
                <c16:uniqueId val="{00000003-E9B0-4D01-8715-5D7D70496BD6}"/>
              </c:ext>
            </c:extLst>
          </c:dPt>
          <c:dPt>
            <c:idx val="4"/>
            <c:invertIfNegative val="0"/>
            <c:bubble3D val="0"/>
            <c:spPr>
              <a:pattFill prst="pct90">
                <a:fgClr>
                  <a:schemeClr val="tx2"/>
                </a:fgClr>
                <a:bgClr>
                  <a:schemeClr val="bg1"/>
                </a:bgClr>
              </a:pattFill>
              <a:ln>
                <a:solidFill>
                  <a:schemeClr val="bg1"/>
                </a:solidFill>
              </a:ln>
              <a:effectLst/>
            </c:spPr>
            <c:extLst>
              <c:ext xmlns:c16="http://schemas.microsoft.com/office/drawing/2014/chart" uri="{C3380CC4-5D6E-409C-BE32-E72D297353CC}">
                <c16:uniqueId val="{00000005-E9B0-4D01-8715-5D7D70496BD6}"/>
              </c:ext>
            </c:extLst>
          </c:dPt>
          <c:dPt>
            <c:idx val="7"/>
            <c:invertIfNegative val="0"/>
            <c:bubble3D val="0"/>
            <c:spPr>
              <a:pattFill prst="pct90">
                <a:fgClr>
                  <a:schemeClr val="tx2"/>
                </a:fgClr>
                <a:bgClr>
                  <a:schemeClr val="bg1"/>
                </a:bgClr>
              </a:pattFill>
              <a:ln>
                <a:solidFill>
                  <a:schemeClr val="bg1"/>
                </a:solidFill>
              </a:ln>
              <a:effectLst/>
            </c:spPr>
            <c:extLst>
              <c:ext xmlns:c16="http://schemas.microsoft.com/office/drawing/2014/chart" uri="{C3380CC4-5D6E-409C-BE32-E72D297353CC}">
                <c16:uniqueId val="{00000007-E9B0-4D01-8715-5D7D70496BD6}"/>
              </c:ext>
            </c:extLst>
          </c:dPt>
          <c:dPt>
            <c:idx val="10"/>
            <c:invertIfNegative val="0"/>
            <c:bubble3D val="0"/>
            <c:spPr>
              <a:pattFill prst="pct90">
                <a:fgClr>
                  <a:schemeClr val="tx2"/>
                </a:fgClr>
                <a:bgClr>
                  <a:schemeClr val="bg1"/>
                </a:bgClr>
              </a:pattFill>
              <a:ln>
                <a:solidFill>
                  <a:schemeClr val="bg1"/>
                </a:solidFill>
              </a:ln>
              <a:effectLst/>
            </c:spPr>
            <c:extLst>
              <c:ext xmlns:c16="http://schemas.microsoft.com/office/drawing/2014/chart" uri="{C3380CC4-5D6E-409C-BE32-E72D297353CC}">
                <c16:uniqueId val="{00000009-E9B0-4D01-8715-5D7D70496BD6}"/>
              </c:ext>
            </c:extLst>
          </c:dPt>
          <c:dPt>
            <c:idx val="13"/>
            <c:invertIfNegative val="0"/>
            <c:bubble3D val="0"/>
            <c:spPr>
              <a:pattFill prst="pct90">
                <a:fgClr>
                  <a:schemeClr val="tx2"/>
                </a:fgClr>
                <a:bgClr>
                  <a:schemeClr val="bg1"/>
                </a:bgClr>
              </a:pattFill>
              <a:ln>
                <a:solidFill>
                  <a:schemeClr val="bg1"/>
                </a:solidFill>
              </a:ln>
              <a:effectLst/>
            </c:spPr>
            <c:extLst>
              <c:ext xmlns:c16="http://schemas.microsoft.com/office/drawing/2014/chart" uri="{C3380CC4-5D6E-409C-BE32-E72D297353CC}">
                <c16:uniqueId val="{0000000B-E9B0-4D01-8715-5D7D70496BD6}"/>
              </c:ext>
            </c:extLst>
          </c:dPt>
          <c:dPt>
            <c:idx val="16"/>
            <c:invertIfNegative val="0"/>
            <c:bubble3D val="0"/>
            <c:spPr>
              <a:pattFill prst="pct90">
                <a:fgClr>
                  <a:schemeClr val="tx2"/>
                </a:fgClr>
                <a:bgClr>
                  <a:schemeClr val="bg1"/>
                </a:bgClr>
              </a:pattFill>
              <a:ln>
                <a:solidFill>
                  <a:schemeClr val="bg1"/>
                </a:solidFill>
              </a:ln>
              <a:effectLst/>
            </c:spPr>
            <c:extLst>
              <c:ext xmlns:c16="http://schemas.microsoft.com/office/drawing/2014/chart" uri="{C3380CC4-5D6E-409C-BE32-E72D297353CC}">
                <c16:uniqueId val="{0000000D-E9B0-4D01-8715-5D7D70496BD6}"/>
              </c:ext>
            </c:extLst>
          </c:dPt>
          <c:cat>
            <c:strRef>
              <c:f>'79 Mills Column Chart'!$E$2:$U$2</c:f>
              <c:strCache>
                <c:ptCount val="17"/>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pt idx="15">
                  <c:v> District GF </c:v>
                </c:pt>
                <c:pt idx="16">
                  <c:v> Retire Fund </c:v>
                </c:pt>
              </c:strCache>
            </c:strRef>
          </c:cat>
          <c:val>
            <c:numRef>
              <c:f>'79 Mills Column Chart'!$E$5:$U$5</c:f>
              <c:numCache>
                <c:formatCode>_(* #,##0_);_(* \(#,##0\);_(* "-"??_);_(@_)</c:formatCode>
                <c:ptCount val="17"/>
                <c:pt idx="0">
                  <c:v>453098087</c:v>
                </c:pt>
                <c:pt idx="1">
                  <c:v>54752945.391591802</c:v>
                </c:pt>
                <c:pt idx="3">
                  <c:v>494822497</c:v>
                </c:pt>
                <c:pt idx="4">
                  <c:v>88930720.866719306</c:v>
                </c:pt>
                <c:pt idx="6">
                  <c:v>541413903.01017189</c:v>
                </c:pt>
                <c:pt idx="7">
                  <c:v>88930720.866719306</c:v>
                </c:pt>
                <c:pt idx="9">
                  <c:v>567890022.86626029</c:v>
                </c:pt>
                <c:pt idx="10">
                  <c:v>93564495.238930345</c:v>
                </c:pt>
                <c:pt idx="12">
                  <c:v>589169637.92411709</c:v>
                </c:pt>
                <c:pt idx="13">
                  <c:v>98237983.365042627</c:v>
                </c:pt>
                <c:pt idx="15">
                  <c:v>618120884.17152572</c:v>
                </c:pt>
                <c:pt idx="16">
                  <c:v>103043406.17273104</c:v>
                </c:pt>
              </c:numCache>
            </c:numRef>
          </c:val>
          <c:extLst>
            <c:ext xmlns:c16="http://schemas.microsoft.com/office/drawing/2014/chart" uri="{C3380CC4-5D6E-409C-BE32-E72D297353CC}">
              <c16:uniqueId val="{0000000E-E9B0-4D01-8715-5D7D70496BD6}"/>
            </c:ext>
          </c:extLst>
        </c:ser>
        <c:ser>
          <c:idx val="5"/>
          <c:order val="3"/>
          <c:tx>
            <c:strRef>
              <c:f>'79 Mills Column Chart'!$A$6</c:f>
              <c:strCache>
                <c:ptCount val="1"/>
                <c:pt idx="0">
                  <c:v>BASE General Fund &amp; Retirement Levies</c:v>
                </c:pt>
              </c:strCache>
            </c:strRef>
          </c:tx>
          <c:spPr>
            <a:solidFill>
              <a:schemeClr val="accent5"/>
            </a:solidFill>
            <a:ln>
              <a:solidFill>
                <a:schemeClr val="bg1"/>
              </a:solidFill>
            </a:ln>
            <a:effectLst/>
          </c:spPr>
          <c:invertIfNegative val="0"/>
          <c:dPt>
            <c:idx val="1"/>
            <c:invertIfNegative val="0"/>
            <c:bubble3D val="0"/>
            <c:spPr>
              <a:pattFill prst="pct90">
                <a:fgClr>
                  <a:schemeClr val="accent5"/>
                </a:fgClr>
                <a:bgClr>
                  <a:schemeClr val="bg1"/>
                </a:bgClr>
              </a:pattFill>
              <a:ln>
                <a:solidFill>
                  <a:schemeClr val="bg1"/>
                </a:solidFill>
              </a:ln>
              <a:effectLst/>
            </c:spPr>
            <c:extLst>
              <c:ext xmlns:c16="http://schemas.microsoft.com/office/drawing/2014/chart" uri="{C3380CC4-5D6E-409C-BE32-E72D297353CC}">
                <c16:uniqueId val="{00000010-E9B0-4D01-8715-5D7D70496BD6}"/>
              </c:ext>
            </c:extLst>
          </c:dPt>
          <c:dPt>
            <c:idx val="4"/>
            <c:invertIfNegative val="0"/>
            <c:bubble3D val="0"/>
            <c:spPr>
              <a:pattFill prst="pct90">
                <a:fgClr>
                  <a:schemeClr val="accent5"/>
                </a:fgClr>
                <a:bgClr>
                  <a:schemeClr val="bg1"/>
                </a:bgClr>
              </a:pattFill>
              <a:ln>
                <a:solidFill>
                  <a:schemeClr val="bg1"/>
                </a:solidFill>
              </a:ln>
              <a:effectLst/>
            </c:spPr>
            <c:extLst>
              <c:ext xmlns:c16="http://schemas.microsoft.com/office/drawing/2014/chart" uri="{C3380CC4-5D6E-409C-BE32-E72D297353CC}">
                <c16:uniqueId val="{00000012-E9B0-4D01-8715-5D7D70496BD6}"/>
              </c:ext>
            </c:extLst>
          </c:dPt>
          <c:dPt>
            <c:idx val="7"/>
            <c:invertIfNegative val="0"/>
            <c:bubble3D val="0"/>
            <c:spPr>
              <a:pattFill prst="pct90">
                <a:fgClr>
                  <a:schemeClr val="accent5"/>
                </a:fgClr>
                <a:bgClr>
                  <a:schemeClr val="bg1"/>
                </a:bgClr>
              </a:pattFill>
              <a:ln>
                <a:solidFill>
                  <a:schemeClr val="bg1"/>
                </a:solidFill>
              </a:ln>
              <a:effectLst/>
            </c:spPr>
            <c:extLst>
              <c:ext xmlns:c16="http://schemas.microsoft.com/office/drawing/2014/chart" uri="{C3380CC4-5D6E-409C-BE32-E72D297353CC}">
                <c16:uniqueId val="{00000014-E9B0-4D01-8715-5D7D70496BD6}"/>
              </c:ext>
            </c:extLst>
          </c:dPt>
          <c:dPt>
            <c:idx val="10"/>
            <c:invertIfNegative val="0"/>
            <c:bubble3D val="0"/>
            <c:spPr>
              <a:pattFill prst="pct90">
                <a:fgClr>
                  <a:schemeClr val="accent5"/>
                </a:fgClr>
                <a:bgClr>
                  <a:schemeClr val="bg1"/>
                </a:bgClr>
              </a:pattFill>
              <a:ln>
                <a:solidFill>
                  <a:schemeClr val="bg1"/>
                </a:solidFill>
              </a:ln>
              <a:effectLst/>
            </c:spPr>
            <c:extLst>
              <c:ext xmlns:c16="http://schemas.microsoft.com/office/drawing/2014/chart" uri="{C3380CC4-5D6E-409C-BE32-E72D297353CC}">
                <c16:uniqueId val="{00000016-E9B0-4D01-8715-5D7D70496BD6}"/>
              </c:ext>
            </c:extLst>
          </c:dPt>
          <c:dPt>
            <c:idx val="13"/>
            <c:invertIfNegative val="0"/>
            <c:bubble3D val="0"/>
            <c:spPr>
              <a:pattFill prst="pct90">
                <a:fgClr>
                  <a:schemeClr val="accent5"/>
                </a:fgClr>
                <a:bgClr>
                  <a:schemeClr val="bg1"/>
                </a:bgClr>
              </a:pattFill>
              <a:ln>
                <a:solidFill>
                  <a:schemeClr val="bg1"/>
                </a:solidFill>
              </a:ln>
              <a:effectLst/>
            </c:spPr>
            <c:extLst>
              <c:ext xmlns:c16="http://schemas.microsoft.com/office/drawing/2014/chart" uri="{C3380CC4-5D6E-409C-BE32-E72D297353CC}">
                <c16:uniqueId val="{00000018-E9B0-4D01-8715-5D7D70496BD6}"/>
              </c:ext>
            </c:extLst>
          </c:dPt>
          <c:dPt>
            <c:idx val="16"/>
            <c:invertIfNegative val="0"/>
            <c:bubble3D val="0"/>
            <c:spPr>
              <a:pattFill prst="pct90">
                <a:fgClr>
                  <a:schemeClr val="accent5"/>
                </a:fgClr>
                <a:bgClr>
                  <a:schemeClr val="bg1"/>
                </a:bgClr>
              </a:pattFill>
              <a:ln>
                <a:solidFill>
                  <a:schemeClr val="bg1"/>
                </a:solidFill>
              </a:ln>
              <a:effectLst/>
            </c:spPr>
            <c:extLst>
              <c:ext xmlns:c16="http://schemas.microsoft.com/office/drawing/2014/chart" uri="{C3380CC4-5D6E-409C-BE32-E72D297353CC}">
                <c16:uniqueId val="{0000001A-E9B0-4D01-8715-5D7D70496BD6}"/>
              </c:ext>
            </c:extLst>
          </c:dPt>
          <c:cat>
            <c:strRef>
              <c:f>'79 Mills Column Chart'!$E$2:$U$2</c:f>
              <c:strCache>
                <c:ptCount val="17"/>
                <c:pt idx="0">
                  <c:v> District GF </c:v>
                </c:pt>
                <c:pt idx="1">
                  <c:v> Retire Fund </c:v>
                </c:pt>
                <c:pt idx="3">
                  <c:v> District GF </c:v>
                </c:pt>
                <c:pt idx="4">
                  <c:v> Retire Fund </c:v>
                </c:pt>
                <c:pt idx="6">
                  <c:v> District GF </c:v>
                </c:pt>
                <c:pt idx="7">
                  <c:v> Retire Fund </c:v>
                </c:pt>
                <c:pt idx="9">
                  <c:v> District GF </c:v>
                </c:pt>
                <c:pt idx="10">
                  <c:v> Retire Fund </c:v>
                </c:pt>
                <c:pt idx="12">
                  <c:v> District GF </c:v>
                </c:pt>
                <c:pt idx="13">
                  <c:v> Retire Fund </c:v>
                </c:pt>
                <c:pt idx="15">
                  <c:v> District GF </c:v>
                </c:pt>
                <c:pt idx="16">
                  <c:v> Retire Fund </c:v>
                </c:pt>
              </c:strCache>
            </c:strRef>
          </c:cat>
          <c:val>
            <c:numRef>
              <c:f>'79 Mills Column Chart'!$E$6:$U$6</c:f>
              <c:numCache>
                <c:formatCode>_(* #,##0_);_(* \(#,##0\);_(* "-"??_);_(@_)</c:formatCode>
                <c:ptCount val="17"/>
                <c:pt idx="0">
                  <c:v>164188503</c:v>
                </c:pt>
                <c:pt idx="1">
                  <c:v>114504005.60983621</c:v>
                </c:pt>
                <c:pt idx="3">
                  <c:v>132311768.36173463</c:v>
                </c:pt>
                <c:pt idx="4">
                  <c:v>85087634.2211366</c:v>
                </c:pt>
                <c:pt idx="6">
                  <c:v>168542742.31496477</c:v>
                </c:pt>
                <c:pt idx="7">
                  <c:v>91178575.133280694</c:v>
                </c:pt>
                <c:pt idx="9">
                  <c:v>172403321.6906395</c:v>
                </c:pt>
                <c:pt idx="10">
                  <c:v>89980357.761069655</c:v>
                </c:pt>
                <c:pt idx="12">
                  <c:v>182861684.18876374</c:v>
                </c:pt>
                <c:pt idx="13">
                  <c:v>88783950.634957373</c:v>
                </c:pt>
                <c:pt idx="15">
                  <c:v>186412885.83622289</c:v>
                </c:pt>
                <c:pt idx="16">
                  <c:v>87626610.827268958</c:v>
                </c:pt>
              </c:numCache>
            </c:numRef>
          </c:val>
          <c:extLst>
            <c:ext xmlns:c16="http://schemas.microsoft.com/office/drawing/2014/chart" uri="{C3380CC4-5D6E-409C-BE32-E72D297353CC}">
              <c16:uniqueId val="{0000001B-E9B0-4D01-8715-5D7D70496BD6}"/>
            </c:ext>
          </c:extLst>
        </c:ser>
        <c:dLbls>
          <c:showLegendKey val="0"/>
          <c:showVal val="0"/>
          <c:showCatName val="0"/>
          <c:showSerName val="0"/>
          <c:showPercent val="0"/>
          <c:showBubbleSize val="0"/>
        </c:dLbls>
        <c:gapWidth val="50"/>
        <c:overlap val="100"/>
        <c:axId val="1690535631"/>
        <c:axId val="2112009263"/>
      </c:barChart>
      <c:catAx>
        <c:axId val="16905356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5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2112009263"/>
        <c:crosses val="autoZero"/>
        <c:auto val="0"/>
        <c:lblAlgn val="ctr"/>
        <c:lblOffset val="100"/>
        <c:noMultiLvlLbl val="0"/>
      </c:catAx>
      <c:valAx>
        <c:axId val="2112009263"/>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1690535631"/>
        <c:crosses val="autoZero"/>
        <c:crossBetween val="between"/>
      </c:valAx>
      <c:spPr>
        <a:noFill/>
        <a:ln>
          <a:noFill/>
        </a:ln>
        <a:effectLst/>
      </c:spPr>
    </c:plotArea>
    <c:legend>
      <c:legendPos val="r"/>
      <c:layout>
        <c:manualLayout>
          <c:xMode val="edge"/>
          <c:yMode val="edge"/>
          <c:x val="0.74195355598273049"/>
          <c:y val="0.63963183745421259"/>
          <c:w val="0.24585040398512775"/>
          <c:h val="0.3599817973716507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spPr>
    <a:solidFill>
      <a:schemeClr val="bg1"/>
    </a:solidFill>
    <a:ln w="9525" cap="flat" cmpd="sng" algn="ctr">
      <a:solidFill>
        <a:schemeClr val="bg1"/>
      </a:solidFill>
      <a:round/>
    </a:ln>
    <a:effectLst/>
  </c:spPr>
  <c:txPr>
    <a:bodyPr/>
    <a:lstStyle/>
    <a:p>
      <a:pPr>
        <a:defRPr>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0.09515</cdr:x>
      <cdr:y>0.3684</cdr:y>
    </cdr:from>
    <cdr:to>
      <cdr:x>0.98892</cdr:x>
      <cdr:y>0.3684</cdr:y>
    </cdr:to>
    <cdr:cxnSp macro="">
      <cdr:nvCxnSpPr>
        <cdr:cNvPr id="3" name="Straight Connector 2">
          <a:extLst xmlns:a="http://schemas.openxmlformats.org/drawingml/2006/main">
            <a:ext uri="{FF2B5EF4-FFF2-40B4-BE49-F238E27FC236}">
              <a16:creationId xmlns:a16="http://schemas.microsoft.com/office/drawing/2014/main" id="{710345D9-11F1-465F-98A7-4C4EFEF085BA}"/>
            </a:ext>
          </a:extLst>
        </cdr:cNvPr>
        <cdr:cNvCxnSpPr/>
      </cdr:nvCxnSpPr>
      <cdr:spPr>
        <a:xfrm xmlns:a="http://schemas.openxmlformats.org/drawingml/2006/main">
          <a:off x="759498" y="1627105"/>
          <a:ext cx="7134173" cy="0"/>
        </a:xfrm>
        <a:prstGeom xmlns:a="http://schemas.openxmlformats.org/drawingml/2006/main" prst="line">
          <a:avLst/>
        </a:prstGeom>
        <a:ln xmlns:a="http://schemas.openxmlformats.org/drawingml/2006/main" w="285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0.14401</cdr:x>
      <cdr:y>0.96747</cdr:y>
    </cdr:from>
    <cdr:to>
      <cdr:x>0.25146</cdr:x>
      <cdr:y>1</cdr:y>
    </cdr:to>
    <cdr:sp macro="" textlink="">
      <cdr:nvSpPr>
        <cdr:cNvPr id="2" name="TextBox 1">
          <a:extLst xmlns:a="http://schemas.openxmlformats.org/drawingml/2006/main">
            <a:ext uri="{FF2B5EF4-FFF2-40B4-BE49-F238E27FC236}">
              <a16:creationId xmlns:a16="http://schemas.microsoft.com/office/drawing/2014/main" id="{66CE3E25-3B9A-0B8B-7F51-DD2E46C7267D}"/>
            </a:ext>
          </a:extLst>
        </cdr:cNvPr>
        <cdr:cNvSpPr txBox="1"/>
      </cdr:nvSpPr>
      <cdr:spPr>
        <a:xfrm xmlns:a="http://schemas.openxmlformats.org/drawingml/2006/main">
          <a:off x="1390171" y="6002878"/>
          <a:ext cx="1037224" cy="2018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2023</a:t>
          </a:r>
        </a:p>
      </cdr:txBody>
    </cdr:sp>
  </cdr:relSizeAnchor>
  <cdr:relSizeAnchor xmlns:cdr="http://schemas.openxmlformats.org/drawingml/2006/chartDrawing">
    <cdr:from>
      <cdr:x>0.34664</cdr:x>
      <cdr:y>0.96747</cdr:y>
    </cdr:from>
    <cdr:to>
      <cdr:x>0.4541</cdr:x>
      <cdr:y>1</cdr:y>
    </cdr:to>
    <cdr:sp macro="" textlink="">
      <cdr:nvSpPr>
        <cdr:cNvPr id="3" name="TextBox 1">
          <a:extLst xmlns:a="http://schemas.openxmlformats.org/drawingml/2006/main">
            <a:ext uri="{FF2B5EF4-FFF2-40B4-BE49-F238E27FC236}">
              <a16:creationId xmlns:a16="http://schemas.microsoft.com/office/drawing/2014/main" id="{72419B84-D4BC-BF1F-3303-68F4EE2F32F6}"/>
            </a:ext>
          </a:extLst>
        </cdr:cNvPr>
        <cdr:cNvSpPr txBox="1"/>
      </cdr:nvSpPr>
      <cdr:spPr>
        <a:xfrm xmlns:a="http://schemas.openxmlformats.org/drawingml/2006/main">
          <a:off x="3346100" y="6002878"/>
          <a:ext cx="1037321" cy="2018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2024*</a:t>
          </a:r>
        </a:p>
      </cdr:txBody>
    </cdr:sp>
  </cdr:relSizeAnchor>
  <cdr:relSizeAnchor xmlns:cdr="http://schemas.openxmlformats.org/drawingml/2006/chartDrawing">
    <cdr:from>
      <cdr:x>0.54712</cdr:x>
      <cdr:y>0.96561</cdr:y>
    </cdr:from>
    <cdr:to>
      <cdr:x>0.65458</cdr:x>
      <cdr:y>0.99815</cdr:y>
    </cdr:to>
    <cdr:sp macro="" textlink="">
      <cdr:nvSpPr>
        <cdr:cNvPr id="4" name="TextBox 1">
          <a:extLst xmlns:a="http://schemas.openxmlformats.org/drawingml/2006/main">
            <a:ext uri="{FF2B5EF4-FFF2-40B4-BE49-F238E27FC236}">
              <a16:creationId xmlns:a16="http://schemas.microsoft.com/office/drawing/2014/main" id="{72419B84-D4BC-BF1F-3303-68F4EE2F32F6}"/>
            </a:ext>
          </a:extLst>
        </cdr:cNvPr>
        <cdr:cNvSpPr txBox="1"/>
      </cdr:nvSpPr>
      <cdr:spPr>
        <a:xfrm xmlns:a="http://schemas.openxmlformats.org/drawingml/2006/main">
          <a:off x="3879850" y="6784975"/>
          <a:ext cx="762000" cy="228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2025*</a:t>
          </a:r>
        </a:p>
      </cdr:txBody>
    </cdr:sp>
  </cdr:relSizeAnchor>
</c:userShapes>
</file>

<file path=ppt/drawings/drawing3.xml><?xml version="1.0" encoding="utf-8"?>
<c:userShapes xmlns:c="http://schemas.openxmlformats.org/drawingml/2006/chart">
  <cdr:relSizeAnchor xmlns:cdr="http://schemas.openxmlformats.org/drawingml/2006/chartDrawing">
    <cdr:from>
      <cdr:x>0.12257</cdr:x>
      <cdr:y>0.9431</cdr:y>
    </cdr:from>
    <cdr:to>
      <cdr:x>0.27401</cdr:x>
      <cdr:y>0.97265</cdr:y>
    </cdr:to>
    <cdr:sp macro="" textlink="">
      <cdr:nvSpPr>
        <cdr:cNvPr id="2" name="TextBox 1">
          <a:extLst xmlns:a="http://schemas.openxmlformats.org/drawingml/2006/main">
            <a:ext uri="{FF2B5EF4-FFF2-40B4-BE49-F238E27FC236}">
              <a16:creationId xmlns:a16="http://schemas.microsoft.com/office/drawing/2014/main" id="{66CE3E25-3B9A-0B8B-7F51-DD2E46C7267D}"/>
            </a:ext>
          </a:extLst>
        </cdr:cNvPr>
        <cdr:cNvSpPr txBox="1"/>
      </cdr:nvSpPr>
      <cdr:spPr>
        <a:xfrm xmlns:a="http://schemas.openxmlformats.org/drawingml/2006/main">
          <a:off x="1182289" y="5891370"/>
          <a:ext cx="1460713" cy="18459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dirty="0">
              <a:latin typeface="Open sans" panose="020B0606030504020204" pitchFamily="34" charset="0"/>
              <a:ea typeface="Open sans" panose="020B0606030504020204" pitchFamily="34" charset="0"/>
              <a:cs typeface="Open sans" panose="020B0606030504020204" pitchFamily="34" charset="0"/>
            </a:rPr>
            <a:t>FY 2023</a:t>
          </a:r>
        </a:p>
      </cdr:txBody>
    </cdr:sp>
  </cdr:relSizeAnchor>
  <cdr:relSizeAnchor xmlns:cdr="http://schemas.openxmlformats.org/drawingml/2006/chartDrawing">
    <cdr:from>
      <cdr:x>0.32827</cdr:x>
      <cdr:y>0.9431</cdr:y>
    </cdr:from>
    <cdr:to>
      <cdr:x>0.47973</cdr:x>
      <cdr:y>0.97265</cdr:y>
    </cdr:to>
    <cdr:sp macro="" textlink="">
      <cdr:nvSpPr>
        <cdr:cNvPr id="3" name="TextBox 1">
          <a:extLst xmlns:a="http://schemas.openxmlformats.org/drawingml/2006/main">
            <a:ext uri="{FF2B5EF4-FFF2-40B4-BE49-F238E27FC236}">
              <a16:creationId xmlns:a16="http://schemas.microsoft.com/office/drawing/2014/main" id="{72419B84-D4BC-BF1F-3303-68F4EE2F32F6}"/>
            </a:ext>
          </a:extLst>
        </cdr:cNvPr>
        <cdr:cNvSpPr txBox="1"/>
      </cdr:nvSpPr>
      <cdr:spPr>
        <a:xfrm xmlns:a="http://schemas.openxmlformats.org/drawingml/2006/main">
          <a:off x="3166293" y="5891370"/>
          <a:ext cx="1460906" cy="1845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dirty="0">
              <a:latin typeface="Open sans" panose="020B0606030504020204" pitchFamily="34" charset="0"/>
              <a:ea typeface="Open sans" panose="020B0606030504020204" pitchFamily="34" charset="0"/>
              <a:cs typeface="Open sans" panose="020B0606030504020204" pitchFamily="34" charset="0"/>
            </a:rPr>
            <a:t>FY 2024*</a:t>
          </a:r>
        </a:p>
      </cdr:txBody>
    </cdr:sp>
  </cdr:relSizeAnchor>
  <cdr:relSizeAnchor xmlns:cdr="http://schemas.openxmlformats.org/drawingml/2006/chartDrawing">
    <cdr:from>
      <cdr:x>0.52468</cdr:x>
      <cdr:y>0.94309</cdr:y>
    </cdr:from>
    <cdr:to>
      <cdr:x>0.67614</cdr:x>
      <cdr:y>0.97265</cdr:y>
    </cdr:to>
    <cdr:sp macro="" textlink="">
      <cdr:nvSpPr>
        <cdr:cNvPr id="4" name="TextBox 1">
          <a:extLst xmlns:a="http://schemas.openxmlformats.org/drawingml/2006/main">
            <a:ext uri="{FF2B5EF4-FFF2-40B4-BE49-F238E27FC236}">
              <a16:creationId xmlns:a16="http://schemas.microsoft.com/office/drawing/2014/main" id="{72419B84-D4BC-BF1F-3303-68F4EE2F32F6}"/>
            </a:ext>
          </a:extLst>
        </cdr:cNvPr>
        <cdr:cNvSpPr txBox="1"/>
      </cdr:nvSpPr>
      <cdr:spPr>
        <a:xfrm xmlns:a="http://schemas.openxmlformats.org/drawingml/2006/main">
          <a:off x="5060786" y="5891308"/>
          <a:ext cx="1460906" cy="18465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dirty="0">
              <a:latin typeface="Open sans" panose="020B0606030504020204" pitchFamily="34" charset="0"/>
              <a:ea typeface="Open sans" panose="020B0606030504020204" pitchFamily="34" charset="0"/>
              <a:cs typeface="Open sans" panose="020B0606030504020204" pitchFamily="34" charset="0"/>
            </a:rPr>
            <a:t>FY 2025*</a:t>
          </a:r>
        </a:p>
      </cdr:txBody>
    </cdr:sp>
  </cdr:relSizeAnchor>
  <cdr:relSizeAnchor xmlns:cdr="http://schemas.openxmlformats.org/drawingml/2006/chartDrawing">
    <cdr:from>
      <cdr:x>0.13996</cdr:x>
      <cdr:y>0.22906</cdr:y>
    </cdr:from>
    <cdr:to>
      <cdr:x>0.18629</cdr:x>
      <cdr:y>0.79695</cdr:y>
    </cdr:to>
    <cdr:sp macro="" textlink="">
      <cdr:nvSpPr>
        <cdr:cNvPr id="5" name="TextBox 4">
          <a:extLst xmlns:a="http://schemas.openxmlformats.org/drawingml/2006/main">
            <a:ext uri="{FF2B5EF4-FFF2-40B4-BE49-F238E27FC236}">
              <a16:creationId xmlns:a16="http://schemas.microsoft.com/office/drawing/2014/main" id="{20E9C458-CE39-12AE-386F-4B6E4670535A}"/>
            </a:ext>
          </a:extLst>
        </cdr:cNvPr>
        <cdr:cNvSpPr txBox="1"/>
      </cdr:nvSpPr>
      <cdr:spPr>
        <a:xfrm xmlns:a="http://schemas.openxmlformats.org/drawingml/2006/main">
          <a:off x="1349990" y="1430893"/>
          <a:ext cx="446870" cy="3547499"/>
        </a:xfrm>
        <a:prstGeom xmlns:a="http://schemas.openxmlformats.org/drawingml/2006/main" prst="rect">
          <a:avLst/>
        </a:prstGeom>
        <a:ln xmlns:a="http://schemas.openxmlformats.org/drawingml/2006/main" w="38100">
          <a:solidFill>
            <a:schemeClr val="tx1"/>
          </a:solidFill>
        </a:ln>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0.34323</cdr:x>
      <cdr:y>0.20672</cdr:y>
    </cdr:from>
    <cdr:to>
      <cdr:x>0.38994</cdr:x>
      <cdr:y>0.7956</cdr:y>
    </cdr:to>
    <cdr:sp macro="" textlink="">
      <cdr:nvSpPr>
        <cdr:cNvPr id="7" name="TextBox 1">
          <a:extLst xmlns:a="http://schemas.openxmlformats.org/drawingml/2006/main">
            <a:ext uri="{FF2B5EF4-FFF2-40B4-BE49-F238E27FC236}">
              <a16:creationId xmlns:a16="http://schemas.microsoft.com/office/drawing/2014/main" id="{11B83106-F14D-9B11-0B8D-D0A49CFD85AD}"/>
            </a:ext>
          </a:extLst>
        </cdr:cNvPr>
        <cdr:cNvSpPr txBox="1"/>
      </cdr:nvSpPr>
      <cdr:spPr>
        <a:xfrm xmlns:a="http://schemas.openxmlformats.org/drawingml/2006/main">
          <a:off x="3310595" y="1291366"/>
          <a:ext cx="450565" cy="3678619"/>
        </a:xfrm>
        <a:prstGeom xmlns:a="http://schemas.openxmlformats.org/drawingml/2006/main" prst="rect">
          <a:avLst/>
        </a:prstGeom>
        <a:ln xmlns:a="http://schemas.openxmlformats.org/drawingml/2006/main" w="38100">
          <a:solidFill>
            <a:schemeClr val="tx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100" dirty="0"/>
        </a:p>
      </cdr:txBody>
    </cdr:sp>
  </cdr:relSizeAnchor>
  <cdr:relSizeAnchor xmlns:cdr="http://schemas.openxmlformats.org/drawingml/2006/chartDrawing">
    <cdr:from>
      <cdr:x>0.54531</cdr:x>
      <cdr:y>0.17349</cdr:y>
    </cdr:from>
    <cdr:to>
      <cdr:x>0.59095</cdr:x>
      <cdr:y>0.80237</cdr:y>
    </cdr:to>
    <cdr:sp macro="" textlink="">
      <cdr:nvSpPr>
        <cdr:cNvPr id="10" name="TextBox 1">
          <a:extLst xmlns:a="http://schemas.openxmlformats.org/drawingml/2006/main">
            <a:ext uri="{FF2B5EF4-FFF2-40B4-BE49-F238E27FC236}">
              <a16:creationId xmlns:a16="http://schemas.microsoft.com/office/drawing/2014/main" id="{E3E11475-5F69-96DA-08FB-0B32F4DCB74B}"/>
            </a:ext>
          </a:extLst>
        </cdr:cNvPr>
        <cdr:cNvSpPr txBox="1"/>
      </cdr:nvSpPr>
      <cdr:spPr>
        <a:xfrm xmlns:a="http://schemas.openxmlformats.org/drawingml/2006/main">
          <a:off x="5259758" y="1083733"/>
          <a:ext cx="440267" cy="3928534"/>
        </a:xfrm>
        <a:prstGeom xmlns:a="http://schemas.openxmlformats.org/drawingml/2006/main" prst="rect">
          <a:avLst/>
        </a:prstGeom>
        <a:ln xmlns:a="http://schemas.openxmlformats.org/drawingml/2006/main" w="38100">
          <a:solidFill>
            <a:schemeClr val="tx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100" dirty="0"/>
        </a:p>
      </cdr:txBody>
    </cdr:sp>
  </cdr:relSizeAnchor>
  <cdr:relSizeAnchor xmlns:cdr="http://schemas.openxmlformats.org/drawingml/2006/chartDrawing">
    <cdr:from>
      <cdr:x>0.73599</cdr:x>
      <cdr:y>0.04036</cdr:y>
    </cdr:from>
    <cdr:to>
      <cdr:x>0.95303</cdr:x>
      <cdr:y>0.30677</cdr:y>
    </cdr:to>
    <cdr:sp macro="" textlink="">
      <cdr:nvSpPr>
        <cdr:cNvPr id="11" name="TextBox 10">
          <a:extLst xmlns:a="http://schemas.openxmlformats.org/drawingml/2006/main">
            <a:ext uri="{FF2B5EF4-FFF2-40B4-BE49-F238E27FC236}">
              <a16:creationId xmlns:a16="http://schemas.microsoft.com/office/drawing/2014/main" id="{C56D43C7-0A76-17FA-F8ED-1C4C0DD1F150}"/>
            </a:ext>
          </a:extLst>
        </cdr:cNvPr>
        <cdr:cNvSpPr txBox="1"/>
      </cdr:nvSpPr>
      <cdr:spPr>
        <a:xfrm xmlns:a="http://schemas.openxmlformats.org/drawingml/2006/main">
          <a:off x="7098984" y="252119"/>
          <a:ext cx="2093427" cy="166423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This chart only shows BASE (non-voted) levies for the District General Fund. There are additional voted local levies in the District General Fund that are not shown here</a:t>
          </a:r>
        </a:p>
      </cdr:txBody>
    </cdr:sp>
  </cdr:relSizeAnchor>
  <cdr:relSizeAnchor xmlns:cdr="http://schemas.openxmlformats.org/drawingml/2006/chartDrawing">
    <cdr:from>
      <cdr:x>0.18653</cdr:x>
      <cdr:y>0.34366</cdr:y>
    </cdr:from>
    <cdr:to>
      <cdr:x>0.21073</cdr:x>
      <cdr:y>0.65634</cdr:y>
    </cdr:to>
    <cdr:sp macro="" textlink="">
      <cdr:nvSpPr>
        <cdr:cNvPr id="12" name="TextBox 11">
          <a:extLst xmlns:a="http://schemas.openxmlformats.org/drawingml/2006/main">
            <a:ext uri="{FF2B5EF4-FFF2-40B4-BE49-F238E27FC236}">
              <a16:creationId xmlns:a16="http://schemas.microsoft.com/office/drawing/2014/main" id="{65B84E5F-1287-104B-EDF6-4CC3F17C8B7D}"/>
            </a:ext>
          </a:extLst>
        </cdr:cNvPr>
        <cdr:cNvSpPr txBox="1"/>
      </cdr:nvSpPr>
      <cdr:spPr>
        <a:xfrm xmlns:a="http://schemas.openxmlformats.org/drawingml/2006/main" rot="16200000">
          <a:off x="939242" y="3006670"/>
          <a:ext cx="1953267" cy="2334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latin typeface="Open Sans" panose="020B0606030504020204" pitchFamily="34" charset="0"/>
              <a:ea typeface="Open Sans" panose="020B0606030504020204" pitchFamily="34" charset="0"/>
              <a:cs typeface="Open Sans" panose="020B0606030504020204" pitchFamily="34" charset="0"/>
            </a:rPr>
            <a:t>State Funding for Schools</a:t>
          </a:r>
        </a:p>
      </cdr:txBody>
    </cdr:sp>
  </cdr:relSizeAnchor>
  <cdr:relSizeAnchor xmlns:cdr="http://schemas.openxmlformats.org/drawingml/2006/chartDrawing">
    <cdr:from>
      <cdr:x>0.38845</cdr:x>
      <cdr:y>0.34366</cdr:y>
    </cdr:from>
    <cdr:to>
      <cdr:x>0.41266</cdr:x>
      <cdr:y>0.65634</cdr:y>
    </cdr:to>
    <cdr:sp macro="" textlink="">
      <cdr:nvSpPr>
        <cdr:cNvPr id="13" name="TextBox 1">
          <a:extLst xmlns:a="http://schemas.openxmlformats.org/drawingml/2006/main">
            <a:ext uri="{FF2B5EF4-FFF2-40B4-BE49-F238E27FC236}">
              <a16:creationId xmlns:a16="http://schemas.microsoft.com/office/drawing/2014/main" id="{3528FA81-3D95-1FC3-5C9B-9572F358F476}"/>
            </a:ext>
          </a:extLst>
        </cdr:cNvPr>
        <cdr:cNvSpPr txBox="1"/>
      </cdr:nvSpPr>
      <cdr:spPr>
        <a:xfrm xmlns:a="http://schemas.openxmlformats.org/drawingml/2006/main" rot="16200000">
          <a:off x="2886937" y="3006671"/>
          <a:ext cx="1953267" cy="2334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latin typeface="Open Sans" panose="020B0606030504020204" pitchFamily="34" charset="0"/>
              <a:ea typeface="Open Sans" panose="020B0606030504020204" pitchFamily="34" charset="0"/>
              <a:cs typeface="Open Sans" panose="020B0606030504020204" pitchFamily="34" charset="0"/>
            </a:rPr>
            <a:t>State Funding for Schools</a:t>
          </a:r>
        </a:p>
      </cdr:txBody>
    </cdr:sp>
  </cdr:relSizeAnchor>
  <cdr:relSizeAnchor xmlns:cdr="http://schemas.openxmlformats.org/drawingml/2006/chartDrawing">
    <cdr:from>
      <cdr:x>0.59363</cdr:x>
      <cdr:y>0.34366</cdr:y>
    </cdr:from>
    <cdr:to>
      <cdr:x>0.61784</cdr:x>
      <cdr:y>0.65634</cdr:y>
    </cdr:to>
    <cdr:sp macro="" textlink="">
      <cdr:nvSpPr>
        <cdr:cNvPr id="14" name="TextBox 1">
          <a:extLst xmlns:a="http://schemas.openxmlformats.org/drawingml/2006/main">
            <a:ext uri="{FF2B5EF4-FFF2-40B4-BE49-F238E27FC236}">
              <a16:creationId xmlns:a16="http://schemas.microsoft.com/office/drawing/2014/main" id="{A8E47223-17FE-1F6C-654C-A8E535155D0F}"/>
            </a:ext>
          </a:extLst>
        </cdr:cNvPr>
        <cdr:cNvSpPr txBox="1"/>
      </cdr:nvSpPr>
      <cdr:spPr>
        <a:xfrm xmlns:a="http://schemas.openxmlformats.org/drawingml/2006/main" rot="16200000">
          <a:off x="4865975" y="3006671"/>
          <a:ext cx="1953267" cy="2334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latin typeface="Open Sans" panose="020B0606030504020204" pitchFamily="34" charset="0"/>
              <a:ea typeface="Open Sans" panose="020B0606030504020204" pitchFamily="34" charset="0"/>
              <a:cs typeface="Open Sans" panose="020B0606030504020204" pitchFamily="34" charset="0"/>
            </a:rPr>
            <a:t>State Funding for Schools</a:t>
          </a:r>
        </a:p>
      </cdr:txBody>
    </cdr:sp>
  </cdr:relSizeAnchor>
</c:userShapes>
</file>

<file path=ppt/drawings/drawing4.xml><?xml version="1.0" encoding="utf-8"?>
<c:userShapes xmlns:c="http://schemas.openxmlformats.org/drawingml/2006/chart">
  <cdr:relSizeAnchor xmlns:cdr="http://schemas.openxmlformats.org/drawingml/2006/chartDrawing">
    <cdr:from>
      <cdr:x>0.12257</cdr:x>
      <cdr:y>0.9431</cdr:y>
    </cdr:from>
    <cdr:to>
      <cdr:x>0.27401</cdr:x>
      <cdr:y>0.97265</cdr:y>
    </cdr:to>
    <cdr:sp macro="" textlink="">
      <cdr:nvSpPr>
        <cdr:cNvPr id="2" name="TextBox 1">
          <a:extLst xmlns:a="http://schemas.openxmlformats.org/drawingml/2006/main">
            <a:ext uri="{FF2B5EF4-FFF2-40B4-BE49-F238E27FC236}">
              <a16:creationId xmlns:a16="http://schemas.microsoft.com/office/drawing/2014/main" id="{66CE3E25-3B9A-0B8B-7F51-DD2E46C7267D}"/>
            </a:ext>
          </a:extLst>
        </cdr:cNvPr>
        <cdr:cNvSpPr txBox="1"/>
      </cdr:nvSpPr>
      <cdr:spPr>
        <a:xfrm xmlns:a="http://schemas.openxmlformats.org/drawingml/2006/main">
          <a:off x="1182289" y="5891370"/>
          <a:ext cx="1460713" cy="18459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dirty="0">
              <a:latin typeface="Open sans" panose="020B0606030504020204" pitchFamily="34" charset="0"/>
              <a:ea typeface="Open sans" panose="020B0606030504020204" pitchFamily="34" charset="0"/>
              <a:cs typeface="Open sans" panose="020B0606030504020204" pitchFamily="34" charset="0"/>
            </a:rPr>
            <a:t>FY 2023</a:t>
          </a:r>
        </a:p>
      </cdr:txBody>
    </cdr:sp>
  </cdr:relSizeAnchor>
  <cdr:relSizeAnchor xmlns:cdr="http://schemas.openxmlformats.org/drawingml/2006/chartDrawing">
    <cdr:from>
      <cdr:x>0.32827</cdr:x>
      <cdr:y>0.9431</cdr:y>
    </cdr:from>
    <cdr:to>
      <cdr:x>0.47973</cdr:x>
      <cdr:y>0.97265</cdr:y>
    </cdr:to>
    <cdr:sp macro="" textlink="">
      <cdr:nvSpPr>
        <cdr:cNvPr id="3" name="TextBox 1">
          <a:extLst xmlns:a="http://schemas.openxmlformats.org/drawingml/2006/main">
            <a:ext uri="{FF2B5EF4-FFF2-40B4-BE49-F238E27FC236}">
              <a16:creationId xmlns:a16="http://schemas.microsoft.com/office/drawing/2014/main" id="{72419B84-D4BC-BF1F-3303-68F4EE2F32F6}"/>
            </a:ext>
          </a:extLst>
        </cdr:cNvPr>
        <cdr:cNvSpPr txBox="1"/>
      </cdr:nvSpPr>
      <cdr:spPr>
        <a:xfrm xmlns:a="http://schemas.openxmlformats.org/drawingml/2006/main">
          <a:off x="3166293" y="5891370"/>
          <a:ext cx="1460906" cy="1845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dirty="0">
              <a:latin typeface="Open sans" panose="020B0606030504020204" pitchFamily="34" charset="0"/>
              <a:ea typeface="Open sans" panose="020B0606030504020204" pitchFamily="34" charset="0"/>
              <a:cs typeface="Open sans" panose="020B0606030504020204" pitchFamily="34" charset="0"/>
            </a:rPr>
            <a:t>FY 2024*</a:t>
          </a:r>
        </a:p>
      </cdr:txBody>
    </cdr:sp>
  </cdr:relSizeAnchor>
  <cdr:relSizeAnchor xmlns:cdr="http://schemas.openxmlformats.org/drawingml/2006/chartDrawing">
    <cdr:from>
      <cdr:x>0.52468</cdr:x>
      <cdr:y>0.94309</cdr:y>
    </cdr:from>
    <cdr:to>
      <cdr:x>0.67614</cdr:x>
      <cdr:y>0.97265</cdr:y>
    </cdr:to>
    <cdr:sp macro="" textlink="">
      <cdr:nvSpPr>
        <cdr:cNvPr id="4" name="TextBox 1">
          <a:extLst xmlns:a="http://schemas.openxmlformats.org/drawingml/2006/main">
            <a:ext uri="{FF2B5EF4-FFF2-40B4-BE49-F238E27FC236}">
              <a16:creationId xmlns:a16="http://schemas.microsoft.com/office/drawing/2014/main" id="{72419B84-D4BC-BF1F-3303-68F4EE2F32F6}"/>
            </a:ext>
          </a:extLst>
        </cdr:cNvPr>
        <cdr:cNvSpPr txBox="1"/>
      </cdr:nvSpPr>
      <cdr:spPr>
        <a:xfrm xmlns:a="http://schemas.openxmlformats.org/drawingml/2006/main">
          <a:off x="5060786" y="5891308"/>
          <a:ext cx="1460906" cy="18465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dirty="0">
              <a:latin typeface="Open sans" panose="020B0606030504020204" pitchFamily="34" charset="0"/>
              <a:ea typeface="Open sans" panose="020B0606030504020204" pitchFamily="34" charset="0"/>
              <a:cs typeface="Open sans" panose="020B0606030504020204" pitchFamily="34" charset="0"/>
            </a:rPr>
            <a:t>FY 2025*</a:t>
          </a:r>
        </a:p>
      </cdr:txBody>
    </cdr:sp>
  </cdr:relSizeAnchor>
</c:userShapes>
</file>

<file path=ppt/drawings/drawing5.xml><?xml version="1.0" encoding="utf-8"?>
<c:userShapes xmlns:c="http://schemas.openxmlformats.org/drawingml/2006/chart">
  <cdr:relSizeAnchor xmlns:cdr="http://schemas.openxmlformats.org/drawingml/2006/chartDrawing">
    <cdr:from>
      <cdr:x>0.12257</cdr:x>
      <cdr:y>0.9431</cdr:y>
    </cdr:from>
    <cdr:to>
      <cdr:x>0.27401</cdr:x>
      <cdr:y>0.97265</cdr:y>
    </cdr:to>
    <cdr:sp macro="" textlink="">
      <cdr:nvSpPr>
        <cdr:cNvPr id="2" name="TextBox 1">
          <a:extLst xmlns:a="http://schemas.openxmlformats.org/drawingml/2006/main">
            <a:ext uri="{FF2B5EF4-FFF2-40B4-BE49-F238E27FC236}">
              <a16:creationId xmlns:a16="http://schemas.microsoft.com/office/drawing/2014/main" id="{66CE3E25-3B9A-0B8B-7F51-DD2E46C7267D}"/>
            </a:ext>
          </a:extLst>
        </cdr:cNvPr>
        <cdr:cNvSpPr txBox="1"/>
      </cdr:nvSpPr>
      <cdr:spPr>
        <a:xfrm xmlns:a="http://schemas.openxmlformats.org/drawingml/2006/main">
          <a:off x="1182289" y="5891370"/>
          <a:ext cx="1460713" cy="18459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dirty="0">
              <a:latin typeface="Open sans" panose="020B0606030504020204" pitchFamily="34" charset="0"/>
              <a:ea typeface="Open sans" panose="020B0606030504020204" pitchFamily="34" charset="0"/>
              <a:cs typeface="Open sans" panose="020B0606030504020204" pitchFamily="34" charset="0"/>
            </a:rPr>
            <a:t>FY 2023</a:t>
          </a:r>
        </a:p>
      </cdr:txBody>
    </cdr:sp>
  </cdr:relSizeAnchor>
  <cdr:relSizeAnchor xmlns:cdr="http://schemas.openxmlformats.org/drawingml/2006/chartDrawing">
    <cdr:from>
      <cdr:x>0.32827</cdr:x>
      <cdr:y>0.9431</cdr:y>
    </cdr:from>
    <cdr:to>
      <cdr:x>0.47973</cdr:x>
      <cdr:y>0.97265</cdr:y>
    </cdr:to>
    <cdr:sp macro="" textlink="">
      <cdr:nvSpPr>
        <cdr:cNvPr id="3" name="TextBox 1">
          <a:extLst xmlns:a="http://schemas.openxmlformats.org/drawingml/2006/main">
            <a:ext uri="{FF2B5EF4-FFF2-40B4-BE49-F238E27FC236}">
              <a16:creationId xmlns:a16="http://schemas.microsoft.com/office/drawing/2014/main" id="{72419B84-D4BC-BF1F-3303-68F4EE2F32F6}"/>
            </a:ext>
          </a:extLst>
        </cdr:cNvPr>
        <cdr:cNvSpPr txBox="1"/>
      </cdr:nvSpPr>
      <cdr:spPr>
        <a:xfrm xmlns:a="http://schemas.openxmlformats.org/drawingml/2006/main">
          <a:off x="3166293" y="5891370"/>
          <a:ext cx="1460906" cy="1845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dirty="0">
              <a:latin typeface="Open sans" panose="020B0606030504020204" pitchFamily="34" charset="0"/>
              <a:ea typeface="Open sans" panose="020B0606030504020204" pitchFamily="34" charset="0"/>
              <a:cs typeface="Open sans" panose="020B0606030504020204" pitchFamily="34" charset="0"/>
            </a:rPr>
            <a:t>FY 2024*</a:t>
          </a:r>
        </a:p>
      </cdr:txBody>
    </cdr:sp>
  </cdr:relSizeAnchor>
  <cdr:relSizeAnchor xmlns:cdr="http://schemas.openxmlformats.org/drawingml/2006/chartDrawing">
    <cdr:from>
      <cdr:x>0.52468</cdr:x>
      <cdr:y>0.94309</cdr:y>
    </cdr:from>
    <cdr:to>
      <cdr:x>0.67614</cdr:x>
      <cdr:y>0.97265</cdr:y>
    </cdr:to>
    <cdr:sp macro="" textlink="">
      <cdr:nvSpPr>
        <cdr:cNvPr id="4" name="TextBox 1">
          <a:extLst xmlns:a="http://schemas.openxmlformats.org/drawingml/2006/main">
            <a:ext uri="{FF2B5EF4-FFF2-40B4-BE49-F238E27FC236}">
              <a16:creationId xmlns:a16="http://schemas.microsoft.com/office/drawing/2014/main" id="{72419B84-D4BC-BF1F-3303-68F4EE2F32F6}"/>
            </a:ext>
          </a:extLst>
        </cdr:cNvPr>
        <cdr:cNvSpPr txBox="1"/>
      </cdr:nvSpPr>
      <cdr:spPr>
        <a:xfrm xmlns:a="http://schemas.openxmlformats.org/drawingml/2006/main">
          <a:off x="5060786" y="5891308"/>
          <a:ext cx="1460906" cy="18465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dirty="0">
              <a:latin typeface="Open sans" panose="020B0606030504020204" pitchFamily="34" charset="0"/>
              <a:ea typeface="Open sans" panose="020B0606030504020204" pitchFamily="34" charset="0"/>
              <a:cs typeface="Open sans" panose="020B0606030504020204" pitchFamily="34" charset="0"/>
            </a:rPr>
            <a:t>FY 2025*</a:t>
          </a:r>
        </a:p>
      </cdr:txBody>
    </cdr:sp>
  </cdr:relSizeAnchor>
</c:userShapes>
</file>

<file path=ppt/drawings/drawing6.xml><?xml version="1.0" encoding="utf-8"?>
<c:userShapes xmlns:c="http://schemas.openxmlformats.org/drawingml/2006/chart">
  <cdr:relSizeAnchor xmlns:cdr="http://schemas.openxmlformats.org/drawingml/2006/chartDrawing">
    <cdr:from>
      <cdr:x>0.21892</cdr:x>
      <cdr:y>0.9453</cdr:y>
    </cdr:from>
    <cdr:to>
      <cdr:x>0.32637</cdr:x>
      <cdr:y>0.97783</cdr:y>
    </cdr:to>
    <cdr:sp macro="" textlink="">
      <cdr:nvSpPr>
        <cdr:cNvPr id="2" name="TextBox 1">
          <a:extLst xmlns:a="http://schemas.openxmlformats.org/drawingml/2006/main">
            <a:ext uri="{FF2B5EF4-FFF2-40B4-BE49-F238E27FC236}">
              <a16:creationId xmlns:a16="http://schemas.microsoft.com/office/drawing/2014/main" id="{66CE3E25-3B9A-0B8B-7F51-DD2E46C7267D}"/>
            </a:ext>
          </a:extLst>
        </cdr:cNvPr>
        <cdr:cNvSpPr txBox="1"/>
      </cdr:nvSpPr>
      <cdr:spPr>
        <a:xfrm xmlns:a="http://schemas.openxmlformats.org/drawingml/2006/main">
          <a:off x="2113266" y="5905120"/>
          <a:ext cx="1037224" cy="2032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2025*</a:t>
          </a:r>
        </a:p>
      </cdr:txBody>
    </cdr:sp>
  </cdr:relSizeAnchor>
  <cdr:relSizeAnchor xmlns:cdr="http://schemas.openxmlformats.org/drawingml/2006/chartDrawing">
    <cdr:from>
      <cdr:x>0.32874</cdr:x>
      <cdr:y>0.93552</cdr:y>
    </cdr:from>
    <cdr:to>
      <cdr:x>0.4362</cdr:x>
      <cdr:y>0.98712</cdr:y>
    </cdr:to>
    <cdr:sp macro="" textlink="">
      <cdr:nvSpPr>
        <cdr:cNvPr id="3" name="TextBox 1">
          <a:extLst xmlns:a="http://schemas.openxmlformats.org/drawingml/2006/main">
            <a:ext uri="{FF2B5EF4-FFF2-40B4-BE49-F238E27FC236}">
              <a16:creationId xmlns:a16="http://schemas.microsoft.com/office/drawing/2014/main" id="{72419B84-D4BC-BF1F-3303-68F4EE2F32F6}"/>
            </a:ext>
          </a:extLst>
        </cdr:cNvPr>
        <cdr:cNvSpPr txBox="1"/>
      </cdr:nvSpPr>
      <cdr:spPr>
        <a:xfrm xmlns:a="http://schemas.openxmlformats.org/drawingml/2006/main">
          <a:off x="3173358" y="5844043"/>
          <a:ext cx="1037321" cy="32233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2026*</a:t>
          </a:r>
        </a:p>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55%</a:t>
          </a:r>
        </a:p>
      </cdr:txBody>
    </cdr:sp>
  </cdr:relSizeAnchor>
  <cdr:relSizeAnchor xmlns:cdr="http://schemas.openxmlformats.org/drawingml/2006/chartDrawing">
    <cdr:from>
      <cdr:x>0.54932</cdr:x>
      <cdr:y>0.93717</cdr:y>
    </cdr:from>
    <cdr:to>
      <cdr:x>0.65179</cdr:x>
      <cdr:y>1</cdr:y>
    </cdr:to>
    <cdr:sp macro="" textlink="">
      <cdr:nvSpPr>
        <cdr:cNvPr id="4" name="TextBox 1">
          <a:extLst xmlns:a="http://schemas.openxmlformats.org/drawingml/2006/main">
            <a:ext uri="{FF2B5EF4-FFF2-40B4-BE49-F238E27FC236}">
              <a16:creationId xmlns:a16="http://schemas.microsoft.com/office/drawing/2014/main" id="{72419B84-D4BC-BF1F-3303-68F4EE2F32F6}"/>
            </a:ext>
          </a:extLst>
        </cdr:cNvPr>
        <cdr:cNvSpPr txBox="1"/>
      </cdr:nvSpPr>
      <cdr:spPr>
        <a:xfrm xmlns:a="http://schemas.openxmlformats.org/drawingml/2006/main">
          <a:off x="5302634" y="5854319"/>
          <a:ext cx="989186" cy="3924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2026*</a:t>
          </a:r>
        </a:p>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100%</a:t>
          </a:r>
        </a:p>
      </cdr:txBody>
    </cdr:sp>
  </cdr:relSizeAnchor>
  <cdr:relSizeAnchor xmlns:cdr="http://schemas.openxmlformats.org/drawingml/2006/chartDrawing">
    <cdr:from>
      <cdr:x>0.10015</cdr:x>
      <cdr:y>0.94309</cdr:y>
    </cdr:from>
    <cdr:to>
      <cdr:x>0.2076</cdr:x>
      <cdr:y>0.97562</cdr:y>
    </cdr:to>
    <cdr:sp macro="" textlink="">
      <cdr:nvSpPr>
        <cdr:cNvPr id="8" name="TextBox 1">
          <a:extLst xmlns:a="http://schemas.openxmlformats.org/drawingml/2006/main">
            <a:ext uri="{FF2B5EF4-FFF2-40B4-BE49-F238E27FC236}">
              <a16:creationId xmlns:a16="http://schemas.microsoft.com/office/drawing/2014/main" id="{A6822BF5-F506-6114-D032-05CEFC25AC78}"/>
            </a:ext>
          </a:extLst>
        </cdr:cNvPr>
        <cdr:cNvSpPr txBox="1"/>
      </cdr:nvSpPr>
      <cdr:spPr>
        <a:xfrm xmlns:a="http://schemas.openxmlformats.org/drawingml/2006/main">
          <a:off x="966721" y="5891286"/>
          <a:ext cx="1037224" cy="2032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2024*</a:t>
          </a:r>
        </a:p>
      </cdr:txBody>
    </cdr:sp>
  </cdr:relSizeAnchor>
  <cdr:relSizeAnchor xmlns:cdr="http://schemas.openxmlformats.org/drawingml/2006/chartDrawing">
    <cdr:from>
      <cdr:x>0.43483</cdr:x>
      <cdr:y>0.93717</cdr:y>
    </cdr:from>
    <cdr:to>
      <cdr:x>0.54622</cdr:x>
      <cdr:y>1</cdr:y>
    </cdr:to>
    <cdr:sp macro="" textlink="">
      <cdr:nvSpPr>
        <cdr:cNvPr id="9" name="TextBox 1">
          <a:extLst xmlns:a="http://schemas.openxmlformats.org/drawingml/2006/main">
            <a:ext uri="{FF2B5EF4-FFF2-40B4-BE49-F238E27FC236}">
              <a16:creationId xmlns:a16="http://schemas.microsoft.com/office/drawing/2014/main" id="{6705CB8C-F5AC-7F65-2575-3B9DAB301630}"/>
            </a:ext>
          </a:extLst>
        </cdr:cNvPr>
        <cdr:cNvSpPr txBox="1"/>
      </cdr:nvSpPr>
      <cdr:spPr>
        <a:xfrm xmlns:a="http://schemas.openxmlformats.org/drawingml/2006/main">
          <a:off x="4197498" y="5854319"/>
          <a:ext cx="1075257" cy="3924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2026*</a:t>
          </a:r>
        </a:p>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75%</a:t>
          </a:r>
        </a:p>
      </cdr:txBody>
    </cdr:sp>
  </cdr:relSizeAnchor>
</c:userShapes>
</file>

<file path=ppt/drawings/drawing7.xml><?xml version="1.0" encoding="utf-8"?>
<c:userShapes xmlns:c="http://schemas.openxmlformats.org/drawingml/2006/chart">
  <cdr:relSizeAnchor xmlns:cdr="http://schemas.openxmlformats.org/drawingml/2006/chartDrawing">
    <cdr:from>
      <cdr:x>0.2207</cdr:x>
      <cdr:y>0.94309</cdr:y>
    </cdr:from>
    <cdr:to>
      <cdr:x>0.32815</cdr:x>
      <cdr:y>0.97562</cdr:y>
    </cdr:to>
    <cdr:sp macro="" textlink="">
      <cdr:nvSpPr>
        <cdr:cNvPr id="2" name="TextBox 1">
          <a:extLst xmlns:a="http://schemas.openxmlformats.org/drawingml/2006/main">
            <a:ext uri="{FF2B5EF4-FFF2-40B4-BE49-F238E27FC236}">
              <a16:creationId xmlns:a16="http://schemas.microsoft.com/office/drawing/2014/main" id="{66CE3E25-3B9A-0B8B-7F51-DD2E46C7267D}"/>
            </a:ext>
          </a:extLst>
        </cdr:cNvPr>
        <cdr:cNvSpPr txBox="1"/>
      </cdr:nvSpPr>
      <cdr:spPr>
        <a:xfrm xmlns:a="http://schemas.openxmlformats.org/drawingml/2006/main">
          <a:off x="2130393" y="5891286"/>
          <a:ext cx="1037224" cy="2032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2025*</a:t>
          </a:r>
        </a:p>
      </cdr:txBody>
    </cdr:sp>
  </cdr:relSizeAnchor>
  <cdr:relSizeAnchor xmlns:cdr="http://schemas.openxmlformats.org/drawingml/2006/chartDrawing">
    <cdr:from>
      <cdr:x>0.33488</cdr:x>
      <cdr:y>0.94028</cdr:y>
    </cdr:from>
    <cdr:to>
      <cdr:x>0.44234</cdr:x>
      <cdr:y>0.99188</cdr:y>
    </cdr:to>
    <cdr:sp macro="" textlink="">
      <cdr:nvSpPr>
        <cdr:cNvPr id="3" name="TextBox 1">
          <a:extLst xmlns:a="http://schemas.openxmlformats.org/drawingml/2006/main">
            <a:ext uri="{FF2B5EF4-FFF2-40B4-BE49-F238E27FC236}">
              <a16:creationId xmlns:a16="http://schemas.microsoft.com/office/drawing/2014/main" id="{72419B84-D4BC-BF1F-3303-68F4EE2F32F6}"/>
            </a:ext>
          </a:extLst>
        </cdr:cNvPr>
        <cdr:cNvSpPr txBox="1"/>
      </cdr:nvSpPr>
      <cdr:spPr>
        <a:xfrm xmlns:a="http://schemas.openxmlformats.org/drawingml/2006/main">
          <a:off x="2373505" y="6614160"/>
          <a:ext cx="761628" cy="3629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2026*</a:t>
          </a:r>
        </a:p>
        <a:p xmlns:a="http://schemas.openxmlformats.org/drawingml/2006/main">
          <a:pPr algn="ctr"/>
          <a:r>
            <a:rPr lang="en-US" dirty="0">
              <a:latin typeface="Open sans" panose="020B0606030504020204" pitchFamily="34" charset="0"/>
              <a:ea typeface="Open sans" panose="020B0606030504020204" pitchFamily="34" charset="0"/>
              <a:cs typeface="Open sans" panose="020B0606030504020204" pitchFamily="34" charset="0"/>
            </a:rPr>
            <a:t>262</a:t>
          </a:r>
          <a:r>
            <a:rPr lang="en-US" sz="1100" dirty="0">
              <a:latin typeface="Open sans" panose="020B0606030504020204" pitchFamily="34" charset="0"/>
              <a:ea typeface="Open sans" panose="020B0606030504020204" pitchFamily="34" charset="0"/>
              <a:cs typeface="Open sans" panose="020B0606030504020204" pitchFamily="34" charset="0"/>
            </a:rPr>
            <a:t>%</a:t>
          </a:r>
        </a:p>
      </cdr:txBody>
    </cdr:sp>
  </cdr:relSizeAnchor>
  <cdr:relSizeAnchor xmlns:cdr="http://schemas.openxmlformats.org/drawingml/2006/chartDrawing">
    <cdr:from>
      <cdr:x>0.5449</cdr:x>
      <cdr:y>0.93717</cdr:y>
    </cdr:from>
    <cdr:to>
      <cdr:x>0.65629</cdr:x>
      <cdr:y>1</cdr:y>
    </cdr:to>
    <cdr:sp macro="" textlink="">
      <cdr:nvSpPr>
        <cdr:cNvPr id="4" name="TextBox 1">
          <a:extLst xmlns:a="http://schemas.openxmlformats.org/drawingml/2006/main">
            <a:ext uri="{FF2B5EF4-FFF2-40B4-BE49-F238E27FC236}">
              <a16:creationId xmlns:a16="http://schemas.microsoft.com/office/drawing/2014/main" id="{72419B84-D4BC-BF1F-3303-68F4EE2F32F6}"/>
            </a:ext>
          </a:extLst>
        </cdr:cNvPr>
        <cdr:cNvSpPr txBox="1"/>
      </cdr:nvSpPr>
      <cdr:spPr>
        <a:xfrm xmlns:a="http://schemas.openxmlformats.org/drawingml/2006/main">
          <a:off x="5259978" y="5854320"/>
          <a:ext cx="1075257" cy="3924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2026*</a:t>
          </a:r>
        </a:p>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2650%</a:t>
          </a:r>
        </a:p>
      </cdr:txBody>
    </cdr:sp>
  </cdr:relSizeAnchor>
  <cdr:relSizeAnchor xmlns:cdr="http://schemas.openxmlformats.org/drawingml/2006/chartDrawing">
    <cdr:from>
      <cdr:x>0.09496</cdr:x>
      <cdr:y>0.94012</cdr:y>
    </cdr:from>
    <cdr:to>
      <cdr:x>0.20241</cdr:x>
      <cdr:y>0.97265</cdr:y>
    </cdr:to>
    <cdr:sp macro="" textlink="">
      <cdr:nvSpPr>
        <cdr:cNvPr id="8" name="TextBox 1">
          <a:extLst xmlns:a="http://schemas.openxmlformats.org/drawingml/2006/main">
            <a:ext uri="{FF2B5EF4-FFF2-40B4-BE49-F238E27FC236}">
              <a16:creationId xmlns:a16="http://schemas.microsoft.com/office/drawing/2014/main" id="{A6822BF5-F506-6114-D032-05CEFC25AC78}"/>
            </a:ext>
          </a:extLst>
        </cdr:cNvPr>
        <cdr:cNvSpPr txBox="1"/>
      </cdr:nvSpPr>
      <cdr:spPr>
        <a:xfrm xmlns:a="http://schemas.openxmlformats.org/drawingml/2006/main">
          <a:off x="916696" y="5872754"/>
          <a:ext cx="1037223" cy="2032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2024*</a:t>
          </a:r>
        </a:p>
      </cdr:txBody>
    </cdr:sp>
  </cdr:relSizeAnchor>
  <cdr:relSizeAnchor xmlns:cdr="http://schemas.openxmlformats.org/drawingml/2006/chartDrawing">
    <cdr:from>
      <cdr:x>0.43483</cdr:x>
      <cdr:y>0.93717</cdr:y>
    </cdr:from>
    <cdr:to>
      <cdr:x>0.54622</cdr:x>
      <cdr:y>1</cdr:y>
    </cdr:to>
    <cdr:sp macro="" textlink="">
      <cdr:nvSpPr>
        <cdr:cNvPr id="9" name="TextBox 1">
          <a:extLst xmlns:a="http://schemas.openxmlformats.org/drawingml/2006/main">
            <a:ext uri="{FF2B5EF4-FFF2-40B4-BE49-F238E27FC236}">
              <a16:creationId xmlns:a16="http://schemas.microsoft.com/office/drawing/2014/main" id="{6705CB8C-F5AC-7F65-2575-3B9DAB301630}"/>
            </a:ext>
          </a:extLst>
        </cdr:cNvPr>
        <cdr:cNvSpPr txBox="1"/>
      </cdr:nvSpPr>
      <cdr:spPr>
        <a:xfrm xmlns:a="http://schemas.openxmlformats.org/drawingml/2006/main">
          <a:off x="4197497" y="5854320"/>
          <a:ext cx="1075258" cy="3924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2026*</a:t>
          </a:r>
        </a:p>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275%</a:t>
          </a:r>
        </a:p>
      </cdr:txBody>
    </cdr:sp>
  </cdr:relSizeAnchor>
  <cdr:relSizeAnchor xmlns:cdr="http://schemas.openxmlformats.org/drawingml/2006/chartDrawing">
    <cdr:from>
      <cdr:x>0.56352</cdr:x>
      <cdr:y>0.1101</cdr:y>
    </cdr:from>
    <cdr:to>
      <cdr:x>0.58849</cdr:x>
      <cdr:y>0.11742</cdr:y>
    </cdr:to>
    <cdr:sp macro="" textlink="">
      <cdr:nvSpPr>
        <cdr:cNvPr id="5" name="TextBox 4">
          <a:extLst xmlns:a="http://schemas.openxmlformats.org/drawingml/2006/main">
            <a:ext uri="{FF2B5EF4-FFF2-40B4-BE49-F238E27FC236}">
              <a16:creationId xmlns:a16="http://schemas.microsoft.com/office/drawing/2014/main" id="{0DAEB7B2-860A-5002-EBC1-120C43DCD606}"/>
            </a:ext>
          </a:extLst>
        </cdr:cNvPr>
        <cdr:cNvSpPr txBox="1"/>
      </cdr:nvSpPr>
      <cdr:spPr>
        <a:xfrm xmlns:a="http://schemas.openxmlformats.org/drawingml/2006/main">
          <a:off x="5439671" y="687754"/>
          <a:ext cx="241041" cy="45719"/>
        </a:xfrm>
        <a:prstGeom xmlns:a="http://schemas.openxmlformats.org/drawingml/2006/main" prst="rect">
          <a:avLst/>
        </a:prstGeom>
        <a:ln xmlns:a="http://schemas.openxmlformats.org/drawingml/2006/main" w="19050">
          <a:solidFill>
            <a:schemeClr val="tx1"/>
          </a:solidFill>
        </a:ln>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8.xml><?xml version="1.0" encoding="utf-8"?>
<c:userShapes xmlns:c="http://schemas.openxmlformats.org/drawingml/2006/chart">
  <cdr:relSizeAnchor xmlns:cdr="http://schemas.openxmlformats.org/drawingml/2006/chartDrawing">
    <cdr:from>
      <cdr:x>0.20929</cdr:x>
      <cdr:y>0.93427</cdr:y>
    </cdr:from>
    <cdr:to>
      <cdr:x>0.31674</cdr:x>
      <cdr:y>0.99201</cdr:y>
    </cdr:to>
    <cdr:sp macro="" textlink="">
      <cdr:nvSpPr>
        <cdr:cNvPr id="2" name="TextBox 1">
          <a:extLst xmlns:a="http://schemas.openxmlformats.org/drawingml/2006/main">
            <a:ext uri="{FF2B5EF4-FFF2-40B4-BE49-F238E27FC236}">
              <a16:creationId xmlns:a16="http://schemas.microsoft.com/office/drawing/2014/main" id="{66CE3E25-3B9A-0B8B-7F51-DD2E46C7267D}"/>
            </a:ext>
          </a:extLst>
        </cdr:cNvPr>
        <cdr:cNvSpPr txBox="1"/>
      </cdr:nvSpPr>
      <cdr:spPr>
        <a:xfrm xmlns:a="http://schemas.openxmlformats.org/drawingml/2006/main">
          <a:off x="2020304" y="5836186"/>
          <a:ext cx="1037224" cy="36069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2025*</a:t>
          </a:r>
        </a:p>
      </cdr:txBody>
    </cdr:sp>
  </cdr:relSizeAnchor>
  <cdr:relSizeAnchor xmlns:cdr="http://schemas.openxmlformats.org/drawingml/2006/chartDrawing">
    <cdr:from>
      <cdr:x>0.31738</cdr:x>
      <cdr:y>0.93795</cdr:y>
    </cdr:from>
    <cdr:to>
      <cdr:x>0.42484</cdr:x>
      <cdr:y>0.97968</cdr:y>
    </cdr:to>
    <cdr:sp macro="" textlink="">
      <cdr:nvSpPr>
        <cdr:cNvPr id="3" name="TextBox 1">
          <a:extLst xmlns:a="http://schemas.openxmlformats.org/drawingml/2006/main">
            <a:ext uri="{FF2B5EF4-FFF2-40B4-BE49-F238E27FC236}">
              <a16:creationId xmlns:a16="http://schemas.microsoft.com/office/drawing/2014/main" id="{72419B84-D4BC-BF1F-3303-68F4EE2F32F6}"/>
            </a:ext>
          </a:extLst>
        </cdr:cNvPr>
        <cdr:cNvSpPr txBox="1"/>
      </cdr:nvSpPr>
      <cdr:spPr>
        <a:xfrm xmlns:a="http://schemas.openxmlformats.org/drawingml/2006/main">
          <a:off x="3063694" y="5859201"/>
          <a:ext cx="1037320" cy="2606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2026*</a:t>
          </a:r>
        </a:p>
      </cdr:txBody>
    </cdr:sp>
  </cdr:relSizeAnchor>
  <cdr:relSizeAnchor xmlns:cdr="http://schemas.openxmlformats.org/drawingml/2006/chartDrawing">
    <cdr:from>
      <cdr:x>0.51956</cdr:x>
      <cdr:y>0.93717</cdr:y>
    </cdr:from>
    <cdr:to>
      <cdr:x>0.63095</cdr:x>
      <cdr:y>1</cdr:y>
    </cdr:to>
    <cdr:sp macro="" textlink="">
      <cdr:nvSpPr>
        <cdr:cNvPr id="4" name="TextBox 1">
          <a:extLst xmlns:a="http://schemas.openxmlformats.org/drawingml/2006/main">
            <a:ext uri="{FF2B5EF4-FFF2-40B4-BE49-F238E27FC236}">
              <a16:creationId xmlns:a16="http://schemas.microsoft.com/office/drawing/2014/main" id="{72419B84-D4BC-BF1F-3303-68F4EE2F32F6}"/>
            </a:ext>
          </a:extLst>
        </cdr:cNvPr>
        <cdr:cNvSpPr txBox="1"/>
      </cdr:nvSpPr>
      <cdr:spPr>
        <a:xfrm xmlns:a="http://schemas.openxmlformats.org/drawingml/2006/main">
          <a:off x="5015311" y="5854319"/>
          <a:ext cx="1075257" cy="3924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2028*</a:t>
          </a:r>
        </a:p>
        <a:p xmlns:a="http://schemas.openxmlformats.org/drawingml/2006/main">
          <a:pPr algn="ctr"/>
          <a:endParaRPr lang="en-US" sz="1100" dirty="0">
            <a:latin typeface="Open sans" panose="020B0606030504020204" pitchFamily="34" charset="0"/>
            <a:ea typeface="Open sans" panose="020B0606030504020204" pitchFamily="34" charset="0"/>
            <a:cs typeface="Open sans" panose="020B0606030504020204" pitchFamily="34" charset="0"/>
          </a:endParaRPr>
        </a:p>
      </cdr:txBody>
    </cdr:sp>
  </cdr:relSizeAnchor>
  <cdr:relSizeAnchor xmlns:cdr="http://schemas.openxmlformats.org/drawingml/2006/chartDrawing">
    <cdr:from>
      <cdr:x>0.10831</cdr:x>
      <cdr:y>0.93607</cdr:y>
    </cdr:from>
    <cdr:to>
      <cdr:x>0.21576</cdr:x>
      <cdr:y>0.9686</cdr:y>
    </cdr:to>
    <cdr:sp macro="" textlink="">
      <cdr:nvSpPr>
        <cdr:cNvPr id="8" name="TextBox 1">
          <a:extLst xmlns:a="http://schemas.openxmlformats.org/drawingml/2006/main">
            <a:ext uri="{FF2B5EF4-FFF2-40B4-BE49-F238E27FC236}">
              <a16:creationId xmlns:a16="http://schemas.microsoft.com/office/drawing/2014/main" id="{A6822BF5-F506-6114-D032-05CEFC25AC78}"/>
            </a:ext>
          </a:extLst>
        </cdr:cNvPr>
        <cdr:cNvSpPr txBox="1"/>
      </cdr:nvSpPr>
      <cdr:spPr>
        <a:xfrm xmlns:a="http://schemas.openxmlformats.org/drawingml/2006/main">
          <a:off x="1045533" y="5847429"/>
          <a:ext cx="1037224" cy="2032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2024*</a:t>
          </a:r>
        </a:p>
      </cdr:txBody>
    </cdr:sp>
  </cdr:relSizeAnchor>
  <cdr:relSizeAnchor xmlns:cdr="http://schemas.openxmlformats.org/drawingml/2006/chartDrawing">
    <cdr:from>
      <cdr:x>0.4169</cdr:x>
      <cdr:y>0.93717</cdr:y>
    </cdr:from>
    <cdr:to>
      <cdr:x>0.52829</cdr:x>
      <cdr:y>1</cdr:y>
    </cdr:to>
    <cdr:sp macro="" textlink="">
      <cdr:nvSpPr>
        <cdr:cNvPr id="9" name="TextBox 1">
          <a:extLst xmlns:a="http://schemas.openxmlformats.org/drawingml/2006/main">
            <a:ext uri="{FF2B5EF4-FFF2-40B4-BE49-F238E27FC236}">
              <a16:creationId xmlns:a16="http://schemas.microsoft.com/office/drawing/2014/main" id="{6705CB8C-F5AC-7F65-2575-3B9DAB301630}"/>
            </a:ext>
          </a:extLst>
        </cdr:cNvPr>
        <cdr:cNvSpPr txBox="1"/>
      </cdr:nvSpPr>
      <cdr:spPr>
        <a:xfrm xmlns:a="http://schemas.openxmlformats.org/drawingml/2006/main">
          <a:off x="4024377" y="5854319"/>
          <a:ext cx="1075257" cy="3924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2027*</a:t>
          </a:r>
        </a:p>
      </cdr:txBody>
    </cdr:sp>
  </cdr:relSizeAnchor>
  <cdr:relSizeAnchor xmlns:cdr="http://schemas.openxmlformats.org/drawingml/2006/chartDrawing">
    <cdr:from>
      <cdr:x>0.62559</cdr:x>
      <cdr:y>0.93717</cdr:y>
    </cdr:from>
    <cdr:to>
      <cdr:x>0.73698</cdr:x>
      <cdr:y>1</cdr:y>
    </cdr:to>
    <cdr:sp macro="" textlink="">
      <cdr:nvSpPr>
        <cdr:cNvPr id="5" name="TextBox 1">
          <a:extLst xmlns:a="http://schemas.openxmlformats.org/drawingml/2006/main">
            <a:ext uri="{FF2B5EF4-FFF2-40B4-BE49-F238E27FC236}">
              <a16:creationId xmlns:a16="http://schemas.microsoft.com/office/drawing/2014/main" id="{C7E753DE-286A-42AE-4FAC-8E53888B469D}"/>
            </a:ext>
          </a:extLst>
        </cdr:cNvPr>
        <cdr:cNvSpPr txBox="1"/>
      </cdr:nvSpPr>
      <cdr:spPr>
        <a:xfrm xmlns:a="http://schemas.openxmlformats.org/drawingml/2006/main">
          <a:off x="6038909" y="5854319"/>
          <a:ext cx="1075257" cy="3924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latin typeface="Open sans" panose="020B0606030504020204" pitchFamily="34" charset="0"/>
              <a:ea typeface="Open sans" panose="020B0606030504020204" pitchFamily="34" charset="0"/>
              <a:cs typeface="Open sans" panose="020B0606030504020204" pitchFamily="34" charset="0"/>
            </a:rPr>
            <a:t>FY 2029*</a:t>
          </a:r>
        </a:p>
        <a:p xmlns:a="http://schemas.openxmlformats.org/drawingml/2006/main">
          <a:pPr algn="ctr"/>
          <a:endParaRPr lang="en-US" sz="1100" dirty="0">
            <a:latin typeface="Open sans" panose="020B0606030504020204" pitchFamily="34" charset="0"/>
            <a:ea typeface="Open sans" panose="020B0606030504020204" pitchFamily="34" charset="0"/>
            <a:cs typeface="Open sans" panose="020B0606030504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DD9441A-F607-2654-6394-27A190E327BF}"/>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8B3559C4-04F4-0011-A775-B486665001AC}"/>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A2AF62C-6AF0-41B1-ADCC-0C28ADC9D9F8}" type="datetimeFigureOut">
              <a:rPr lang="en-US" smtClean="0"/>
              <a:t>5/22/2024</a:t>
            </a:fld>
            <a:endParaRPr lang="en-US"/>
          </a:p>
        </p:txBody>
      </p:sp>
      <p:sp>
        <p:nvSpPr>
          <p:cNvPr id="4" name="Footer Placeholder 3">
            <a:extLst>
              <a:ext uri="{FF2B5EF4-FFF2-40B4-BE49-F238E27FC236}">
                <a16:creationId xmlns:a16="http://schemas.microsoft.com/office/drawing/2014/main" id="{27A20898-96C2-8138-5EE1-3B51980C69BA}"/>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A740A09-7044-0DA3-68A9-F2DB8D2C1EA4}"/>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DBC2E2B-73BB-447C-8541-45064425163D}" type="slidenum">
              <a:rPr lang="en-US" smtClean="0"/>
              <a:t>‹#›</a:t>
            </a:fld>
            <a:endParaRPr lang="en-US"/>
          </a:p>
        </p:txBody>
      </p:sp>
    </p:spTree>
    <p:extLst>
      <p:ext uri="{BB962C8B-B14F-4D97-AF65-F5344CB8AC3E}">
        <p14:creationId xmlns:p14="http://schemas.microsoft.com/office/powerpoint/2010/main" val="2892103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609BCB3-E323-481F-B360-1E47123C3D1B}" type="datetimeFigureOut">
              <a:rPr lang="en-US" smtClean="0"/>
              <a:t>5/22/2024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65E60BA-E7DE-4665-A65B-96DEF98D2D3E}" type="slidenum">
              <a:rPr lang="en-US" smtClean="0"/>
              <a:t>‹#›</a:t>
            </a:fld>
            <a:endParaRPr lang="en-US"/>
          </a:p>
        </p:txBody>
      </p:sp>
    </p:spTree>
    <p:extLst>
      <p:ext uri="{BB962C8B-B14F-4D97-AF65-F5344CB8AC3E}">
        <p14:creationId xmlns:p14="http://schemas.microsoft.com/office/powerpoint/2010/main" val="424564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0388C3-6FB5-4CF6-90FB-D4440C56BBB0}" type="slidenum">
              <a:rPr lang="en-US" smtClean="0"/>
              <a:t>4</a:t>
            </a:fld>
            <a:endParaRPr lang="en-US"/>
          </a:p>
        </p:txBody>
      </p:sp>
    </p:spTree>
    <p:extLst>
      <p:ext uri="{BB962C8B-B14F-4D97-AF65-F5344CB8AC3E}">
        <p14:creationId xmlns:p14="http://schemas.microsoft.com/office/powerpoint/2010/main" val="156865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5E60BA-E7DE-4665-A65B-96DEF98D2D3E}" type="slidenum">
              <a:rPr lang="en-US" smtClean="0"/>
              <a:t>9</a:t>
            </a:fld>
            <a:endParaRPr lang="en-US"/>
          </a:p>
        </p:txBody>
      </p:sp>
    </p:spTree>
    <p:extLst>
      <p:ext uri="{BB962C8B-B14F-4D97-AF65-F5344CB8AC3E}">
        <p14:creationId xmlns:p14="http://schemas.microsoft.com/office/powerpoint/2010/main" val="283690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8341" y="831273"/>
            <a:ext cx="7919259" cy="267869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358341" y="3602038"/>
            <a:ext cx="7919257" cy="1655762"/>
          </a:xfrm>
        </p:spPr>
        <p:txBody>
          <a:bodyPr/>
          <a:lstStyle>
            <a:lvl1pPr marL="0" indent="0" algn="ctr">
              <a:buNone/>
              <a:defRPr sz="2400"/>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en-US"/>
              <a:t>Click to edit Master subtitle style</a:t>
            </a:r>
          </a:p>
        </p:txBody>
      </p:sp>
    </p:spTree>
    <p:extLst>
      <p:ext uri="{BB962C8B-B14F-4D97-AF65-F5344CB8AC3E}">
        <p14:creationId xmlns:p14="http://schemas.microsoft.com/office/powerpoint/2010/main" val="3632804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72774B-AB5F-4AC1-A212-405D877781EE}"/>
              </a:ext>
            </a:extLst>
          </p:cNvPr>
          <p:cNvSpPr>
            <a:spLocks noGrp="1"/>
          </p:cNvSpPr>
          <p:nvPr>
            <p:ph type="title" orient="vert" hasCustomPrompt="1"/>
          </p:nvPr>
        </p:nvSpPr>
        <p:spPr>
          <a:xfrm>
            <a:off x="8724901" y="365125"/>
            <a:ext cx="2628900" cy="6152052"/>
          </a:xfrm>
        </p:spPr>
        <p:txBody>
          <a:bodyPr vert="eaVert"/>
          <a:lstStyle/>
          <a:p>
            <a:r>
              <a:rPr lang="en-US"/>
              <a:t>Click to edit title style</a:t>
            </a:r>
          </a:p>
        </p:txBody>
      </p:sp>
      <p:sp>
        <p:nvSpPr>
          <p:cNvPr id="3" name="Vertical Text Placeholder 2">
            <a:extLst>
              <a:ext uri="{FF2B5EF4-FFF2-40B4-BE49-F238E27FC236}">
                <a16:creationId xmlns:a16="http://schemas.microsoft.com/office/drawing/2014/main" id="{D6C04E9E-9A35-469A-9097-074B0F333CA9}"/>
              </a:ext>
            </a:extLst>
          </p:cNvPr>
          <p:cNvSpPr>
            <a:spLocks noGrp="1"/>
          </p:cNvSpPr>
          <p:nvPr>
            <p:ph type="body" orient="vert" idx="1" hasCustomPrompt="1"/>
          </p:nvPr>
        </p:nvSpPr>
        <p:spPr>
          <a:xfrm>
            <a:off x="838201" y="365125"/>
            <a:ext cx="7683500" cy="6152053"/>
          </a:xfrm>
        </p:spPr>
        <p:txBody>
          <a:bodyPr vert="eaVert"/>
          <a:lstStyle/>
          <a:p>
            <a:pPr lvl="0"/>
            <a:r>
              <a:rPr lang="en-US"/>
              <a:t>Click to edit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9657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4508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BD9DA-3348-466A-9DFC-EC1280CA75B4}"/>
              </a:ext>
            </a:extLst>
          </p:cNvPr>
          <p:cNvSpPr>
            <a:spLocks noGrp="1"/>
          </p:cNvSpPr>
          <p:nvPr>
            <p:ph type="title" hasCustomPrompt="1"/>
          </p:nvPr>
        </p:nvSpPr>
        <p:spPr/>
        <p:txBody>
          <a:bodyPr/>
          <a:lstStyle/>
          <a:p>
            <a:r>
              <a:rPr lang="en-US"/>
              <a:t>Click to edit title style</a:t>
            </a:r>
          </a:p>
        </p:txBody>
      </p:sp>
      <p:sp>
        <p:nvSpPr>
          <p:cNvPr id="3" name="Content Placeholder 2">
            <a:extLst>
              <a:ext uri="{FF2B5EF4-FFF2-40B4-BE49-F238E27FC236}">
                <a16:creationId xmlns:a16="http://schemas.microsoft.com/office/drawing/2014/main" id="{27634B9C-721D-4829-8F0D-43B8BA53F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4031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26EF0-F21D-4851-8CF2-AA2EE60154E5}"/>
              </a:ext>
            </a:extLst>
          </p:cNvPr>
          <p:cNvSpPr>
            <a:spLocks noGrp="1"/>
          </p:cNvSpPr>
          <p:nvPr>
            <p:ph type="title" hasCustomPrompt="1"/>
          </p:nvPr>
        </p:nvSpPr>
        <p:spPr/>
        <p:txBody>
          <a:bodyPr/>
          <a:lstStyle/>
          <a:p>
            <a:r>
              <a:rPr lang="en-US"/>
              <a:t>Click to edit title style</a:t>
            </a:r>
          </a:p>
        </p:txBody>
      </p:sp>
      <p:sp>
        <p:nvSpPr>
          <p:cNvPr id="3" name="Content Placeholder 2">
            <a:extLst>
              <a:ext uri="{FF2B5EF4-FFF2-40B4-BE49-F238E27FC236}">
                <a16:creationId xmlns:a16="http://schemas.microsoft.com/office/drawing/2014/main" id="{0F68D34C-388C-4748-A35C-3ABB617538DE}"/>
              </a:ext>
            </a:extLst>
          </p:cNvPr>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88D6E1-B3BE-4F20-9512-2EB056878E70}"/>
              </a:ext>
            </a:extLst>
          </p:cNvPr>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02212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FC29E-CB9E-4190-96DF-7CF5FE0FE99E}"/>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DF23F-C77A-445E-9B2E-F70C55BCB828}"/>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6129B4-6E3C-4296-AE61-6001AB52C2D5}"/>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FF7FF9-4A03-4183-909C-2E1C521555A3}"/>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82ADCA-B388-48B6-A100-18B7F345F655}"/>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9434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A4FAE-67BB-4E74-8D82-BDA60FB953C6}"/>
              </a:ext>
            </a:extLst>
          </p:cNvPr>
          <p:cNvSpPr>
            <a:spLocks noGrp="1"/>
          </p:cNvSpPr>
          <p:nvPr>
            <p:ph type="title" hasCustomPrompt="1"/>
          </p:nvPr>
        </p:nvSpPr>
        <p:spPr/>
        <p:txBody>
          <a:bodyPr/>
          <a:lstStyle/>
          <a:p>
            <a:r>
              <a:rPr lang="en-US"/>
              <a:t>Click to edit title style</a:t>
            </a:r>
          </a:p>
        </p:txBody>
      </p:sp>
    </p:spTree>
    <p:extLst>
      <p:ext uri="{BB962C8B-B14F-4D97-AF65-F5344CB8AC3E}">
        <p14:creationId xmlns:p14="http://schemas.microsoft.com/office/powerpoint/2010/main" val="152020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3838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9AD48-F7F9-4EF1-B4E3-C07E9A939FE5}"/>
              </a:ext>
            </a:extLst>
          </p:cNvPr>
          <p:cNvSpPr>
            <a:spLocks noGrp="1"/>
          </p:cNvSpPr>
          <p:nvPr>
            <p:ph type="title" hasCustomPrompt="1"/>
          </p:nvPr>
        </p:nvSpPr>
        <p:spPr>
          <a:xfrm>
            <a:off x="840318" y="457200"/>
            <a:ext cx="3932767" cy="1600200"/>
          </a:xfrm>
        </p:spPr>
        <p:txBody>
          <a:bodyPr anchor="b"/>
          <a:lstStyle>
            <a:lvl1pPr>
              <a:defRPr sz="3200"/>
            </a:lvl1pPr>
          </a:lstStyle>
          <a:p>
            <a:r>
              <a:rPr lang="en-US"/>
              <a:t>Click to edit title style</a:t>
            </a:r>
          </a:p>
        </p:txBody>
      </p:sp>
      <p:sp>
        <p:nvSpPr>
          <p:cNvPr id="3" name="Content Placeholder 2">
            <a:extLst>
              <a:ext uri="{FF2B5EF4-FFF2-40B4-BE49-F238E27FC236}">
                <a16:creationId xmlns:a16="http://schemas.microsoft.com/office/drawing/2014/main" id="{9C69B255-F69F-45FF-B102-9F536FBDCF91}"/>
              </a:ext>
            </a:extLst>
          </p:cNvPr>
          <p:cNvSpPr>
            <a:spLocks noGrp="1"/>
          </p:cNvSpPr>
          <p:nvPr>
            <p:ph idx="1" hasCustomPrompt="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927370-8796-4F75-8519-FBF453568395}"/>
              </a:ext>
            </a:extLst>
          </p:cNvPr>
          <p:cNvSpPr>
            <a:spLocks noGrp="1"/>
          </p:cNvSpPr>
          <p:nvPr>
            <p:ph type="body" sz="half" idx="2" hasCustomPrompt="1"/>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text styles</a:t>
            </a:r>
          </a:p>
        </p:txBody>
      </p:sp>
    </p:spTree>
    <p:extLst>
      <p:ext uri="{BB962C8B-B14F-4D97-AF65-F5344CB8AC3E}">
        <p14:creationId xmlns:p14="http://schemas.microsoft.com/office/powerpoint/2010/main" val="3528959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F9A1D-8855-4001-813A-57B8537F08C9}"/>
              </a:ext>
            </a:extLst>
          </p:cNvPr>
          <p:cNvSpPr>
            <a:spLocks noGrp="1"/>
          </p:cNvSpPr>
          <p:nvPr>
            <p:ph type="title" hasCustomPrompt="1"/>
          </p:nvPr>
        </p:nvSpPr>
        <p:spPr>
          <a:xfrm>
            <a:off x="840318" y="457200"/>
            <a:ext cx="3932767" cy="1600200"/>
          </a:xfrm>
        </p:spPr>
        <p:txBody>
          <a:bodyPr anchor="b"/>
          <a:lstStyle>
            <a:lvl1pPr>
              <a:defRPr sz="3200"/>
            </a:lvl1pPr>
          </a:lstStyle>
          <a:p>
            <a:r>
              <a:rPr lang="en-US"/>
              <a:t>Click to edit title style</a:t>
            </a:r>
          </a:p>
        </p:txBody>
      </p:sp>
      <p:sp>
        <p:nvSpPr>
          <p:cNvPr id="3" name="Picture Placeholder 2">
            <a:extLst>
              <a:ext uri="{FF2B5EF4-FFF2-40B4-BE49-F238E27FC236}">
                <a16:creationId xmlns:a16="http://schemas.microsoft.com/office/drawing/2014/main" id="{B549CC18-1A50-4414-A25F-8E054D033DA2}"/>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273711-7FC3-4FEC-BE6D-5FA4B4CD8AD5}"/>
              </a:ext>
            </a:extLst>
          </p:cNvPr>
          <p:cNvSpPr>
            <a:spLocks noGrp="1"/>
          </p:cNvSpPr>
          <p:nvPr>
            <p:ph type="body" sz="half" idx="2" hasCustomPrompt="1"/>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text styles</a:t>
            </a:r>
          </a:p>
        </p:txBody>
      </p:sp>
    </p:spTree>
    <p:extLst>
      <p:ext uri="{BB962C8B-B14F-4D97-AF65-F5344CB8AC3E}">
        <p14:creationId xmlns:p14="http://schemas.microsoft.com/office/powerpoint/2010/main" val="2305551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microsoft.com/office/2007/relationships/hdphoto" Target="../media/hdphoto1.wdp"/><Relationship Id="rId5" Type="http://schemas.openxmlformats.org/officeDocument/2006/relationships/slideLayout" Target="../slideLayouts/slideLayout7.xml"/><Relationship Id="rId10" Type="http://schemas.openxmlformats.org/officeDocument/2006/relationships/image" Target="../media/image4.png"/><Relationship Id="rId4" Type="http://schemas.openxmlformats.org/officeDocument/2006/relationships/slideLayout" Target="../slideLayouts/slideLayout6.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0.xml"/><Relationship Id="rId5" Type="http://schemas.microsoft.com/office/2007/relationships/hdphoto" Target="../media/hdphoto1.wdp"/><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descr="Background pattern&#10;&#10;Description automatically generated">
            <a:extLst>
              <a:ext uri="{FF2B5EF4-FFF2-40B4-BE49-F238E27FC236}">
                <a16:creationId xmlns:a16="http://schemas.microsoft.com/office/drawing/2014/main" id="{9E89C908-2D03-4EB5-A969-D3D9D5A80959}"/>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t="-751"/>
          <a:stretch/>
        </p:blipFill>
        <p:spPr>
          <a:xfrm>
            <a:off x="-5" y="-46063"/>
            <a:ext cx="2473019" cy="6339203"/>
          </a:xfrm>
          <a:prstGeom prst="rect">
            <a:avLst/>
          </a:prstGeom>
        </p:spPr>
      </p:pic>
      <p:sp>
        <p:nvSpPr>
          <p:cNvPr id="2" name="Title Placeholder 1"/>
          <p:cNvSpPr>
            <a:spLocks noGrp="1"/>
          </p:cNvSpPr>
          <p:nvPr>
            <p:ph type="title"/>
          </p:nvPr>
        </p:nvSpPr>
        <p:spPr>
          <a:xfrm>
            <a:off x="2950286" y="347083"/>
            <a:ext cx="8586353" cy="878705"/>
          </a:xfrm>
          <a:prstGeom prst="rect">
            <a:avLst/>
          </a:prstGeom>
          <a:solidFill>
            <a:schemeClr val="bg1">
              <a:alpha val="0"/>
            </a:schemeClr>
          </a:solidFill>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75956" y="1812887"/>
            <a:ext cx="8586353" cy="4163573"/>
          </a:xfrm>
          <a:prstGeom prst="rect">
            <a:avLst/>
          </a:prstGeom>
          <a:solidFill>
            <a:schemeClr val="bg1">
              <a:alpha val="86000"/>
            </a:schemeClr>
          </a:solidFill>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94FC1EC9-256A-4402-AC08-EBD46C93CE6A}"/>
              </a:ext>
            </a:extLst>
          </p:cNvPr>
          <p:cNvSpPr/>
          <p:nvPr userDrawn="1"/>
        </p:nvSpPr>
        <p:spPr>
          <a:xfrm>
            <a:off x="0" y="6239530"/>
            <a:ext cx="12192000" cy="621009"/>
          </a:xfrm>
          <a:prstGeom prst="rect">
            <a:avLst/>
          </a:prstGeom>
          <a:solidFill>
            <a:srgbClr val="213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2" name="Picture 11">
            <a:extLst>
              <a:ext uri="{FF2B5EF4-FFF2-40B4-BE49-F238E27FC236}">
                <a16:creationId xmlns:a16="http://schemas.microsoft.com/office/drawing/2014/main" id="{63ADA18A-DE30-4FED-A63F-3E279300A66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022676" y="6334706"/>
            <a:ext cx="1070942" cy="461419"/>
          </a:xfrm>
          <a:prstGeom prst="rect">
            <a:avLst/>
          </a:prstGeom>
        </p:spPr>
      </p:pic>
      <p:sp>
        <p:nvSpPr>
          <p:cNvPr id="4" name="Date Placeholder 3">
            <a:extLst>
              <a:ext uri="{FF2B5EF4-FFF2-40B4-BE49-F238E27FC236}">
                <a16:creationId xmlns:a16="http://schemas.microsoft.com/office/drawing/2014/main" id="{15269500-9B2D-4877-83F7-563AD7AB9B8D}"/>
              </a:ext>
            </a:extLst>
          </p:cNvPr>
          <p:cNvSpPr>
            <a:spLocks noGrp="1"/>
          </p:cNvSpPr>
          <p:nvPr>
            <p:ph type="dt" sz="half" idx="2"/>
          </p:nvPr>
        </p:nvSpPr>
        <p:spPr>
          <a:xfrm>
            <a:off x="164888" y="6369288"/>
            <a:ext cx="217930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560689032"/>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l" defTabSz="914332"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4" indent="-228584" algn="l" defTabSz="914332"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50" indent="-228584" algn="l" defTabSz="91433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14" indent="-228584" algn="l" defTabSz="914332"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8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47"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31222F-B6F9-4A2C-8411-C3538EB641DE}"/>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title style</a:t>
            </a:r>
          </a:p>
        </p:txBody>
      </p:sp>
      <p:sp>
        <p:nvSpPr>
          <p:cNvPr id="3" name="Text Placeholder 2">
            <a:extLst>
              <a:ext uri="{FF2B5EF4-FFF2-40B4-BE49-F238E27FC236}">
                <a16:creationId xmlns:a16="http://schemas.microsoft.com/office/drawing/2014/main" id="{9903F38E-0839-4BB1-B1E1-A0D87228B0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2DA3844B-6545-4E75-BB45-C0F8485A9634}"/>
              </a:ext>
            </a:extLst>
          </p:cNvPr>
          <p:cNvPicPr/>
          <p:nvPr userDrawn="1"/>
        </p:nvPicPr>
        <p:blipFill rotWithShape="1">
          <a:blip r:embed="rId9">
            <a:extLst>
              <a:ext uri="{28A0092B-C50C-407E-A947-70E740481C1C}">
                <a14:useLocalDpi xmlns:a14="http://schemas.microsoft.com/office/drawing/2010/main" val="0"/>
              </a:ext>
            </a:extLst>
          </a:blip>
          <a:srcRect l="1383" r="1428"/>
          <a:stretch/>
        </p:blipFill>
        <p:spPr bwMode="auto">
          <a:xfrm>
            <a:off x="-1" y="6176964"/>
            <a:ext cx="10798233" cy="681037"/>
          </a:xfrm>
          <a:prstGeom prst="rect">
            <a:avLst/>
          </a:prstGeom>
          <a:ln>
            <a:noFill/>
          </a:ln>
          <a:extLst>
            <a:ext uri="{53640926-AAD7-44D8-BBD7-CCE9431645EC}">
              <a14:shadowObscured xmlns:a14="http://schemas.microsoft.com/office/drawing/2010/main"/>
            </a:ext>
          </a:extLst>
        </p:spPr>
      </p:pic>
      <p:pic>
        <p:nvPicPr>
          <p:cNvPr id="12" name="Picture 11">
            <a:extLst>
              <a:ext uri="{FF2B5EF4-FFF2-40B4-BE49-F238E27FC236}">
                <a16:creationId xmlns:a16="http://schemas.microsoft.com/office/drawing/2014/main" id="{8A91564D-D158-4561-AD5B-71FC32B561D3}"/>
              </a:ext>
            </a:extLst>
          </p:cNvPr>
          <p:cNvPicPr/>
          <p:nvPr userDrawn="1"/>
        </p:nvPicPr>
        <p:blipFill>
          <a:blip r:embed="rId10" cstate="print">
            <a:duotone>
              <a:schemeClr val="accent1">
                <a:shade val="45000"/>
                <a:satMod val="135000"/>
              </a:schemeClr>
              <a:prstClr val="white"/>
            </a:duotone>
            <a:extLst>
              <a:ext uri="{BEBA8EAE-BF5A-486C-A8C5-ECC9F3942E4B}">
                <a14:imgProps xmlns:a14="http://schemas.microsoft.com/office/drawing/2010/main">
                  <a14:imgLayer r:embed="rId11">
                    <a14:imgEffect>
                      <a14:saturation sat="400000"/>
                    </a14:imgEffect>
                    <a14:imgEffect>
                      <a14:brightnessContrast contrast="-4000"/>
                    </a14:imgEffect>
                  </a14:imgLayer>
                </a14:imgProps>
              </a:ext>
              <a:ext uri="{28A0092B-C50C-407E-A947-70E740481C1C}">
                <a14:useLocalDpi xmlns:a14="http://schemas.microsoft.com/office/drawing/2010/main" val="0"/>
              </a:ext>
            </a:extLst>
          </a:blip>
          <a:stretch>
            <a:fillRect/>
          </a:stretch>
        </p:blipFill>
        <p:spPr>
          <a:xfrm>
            <a:off x="10939549" y="6324370"/>
            <a:ext cx="1066185" cy="447675"/>
          </a:xfrm>
          <a:prstGeom prst="rect">
            <a:avLst/>
          </a:prstGeom>
        </p:spPr>
      </p:pic>
    </p:spTree>
    <p:extLst>
      <p:ext uri="{BB962C8B-B14F-4D97-AF65-F5344CB8AC3E}">
        <p14:creationId xmlns:p14="http://schemas.microsoft.com/office/powerpoint/2010/main" val="88121587"/>
      </p:ext>
    </p:extLst>
  </p:cSld>
  <p:clrMap bg1="lt1" tx1="dk1" bg2="lt2" tx2="dk2" accent1="accent1" accent2="accent2" accent3="accent3" accent4="accent4" accent5="accent5" accent6="accent6" hlink="hlink" folHlink="folHlink"/>
  <p:sldLayoutIdLst>
    <p:sldLayoutId id="2147483686" r:id="rId1"/>
    <p:sldLayoutId id="2147483688" r:id="rId2"/>
    <p:sldLayoutId id="2147483689" r:id="rId3"/>
    <p:sldLayoutId id="2147483690" r:id="rId4"/>
    <p:sldLayoutId id="2147483691" r:id="rId5"/>
    <p:sldLayoutId id="2147483692" r:id="rId6"/>
    <p:sldLayoutId id="2147483693"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3A70EC-546D-472A-A041-543E9148B742}"/>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title style</a:t>
            </a:r>
          </a:p>
        </p:txBody>
      </p:sp>
      <p:sp>
        <p:nvSpPr>
          <p:cNvPr id="3" name="Text Placeholder 2">
            <a:extLst>
              <a:ext uri="{FF2B5EF4-FFF2-40B4-BE49-F238E27FC236}">
                <a16:creationId xmlns:a16="http://schemas.microsoft.com/office/drawing/2014/main" id="{02E6D6E4-E964-427C-868D-D91B8A2F4E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6550FC9D-977B-4AEF-9F9C-FEB57BD795CA}"/>
              </a:ext>
            </a:extLst>
          </p:cNvPr>
          <p:cNvPicPr/>
          <p:nvPr userDrawn="1"/>
        </p:nvPicPr>
        <p:blipFill rotWithShape="1">
          <a:blip r:embed="rId3">
            <a:extLst>
              <a:ext uri="{28A0092B-C50C-407E-A947-70E740481C1C}">
                <a14:useLocalDpi xmlns:a14="http://schemas.microsoft.com/office/drawing/2010/main" val="0"/>
              </a:ext>
            </a:extLst>
          </a:blip>
          <a:srcRect l="1383" r="1428"/>
          <a:stretch/>
        </p:blipFill>
        <p:spPr bwMode="auto">
          <a:xfrm rot="5400000">
            <a:off x="-2485509" y="2485507"/>
            <a:ext cx="5719158" cy="748147"/>
          </a:xfrm>
          <a:prstGeom prst="rect">
            <a:avLst/>
          </a:prstGeom>
          <a:ln>
            <a:noFill/>
          </a:ln>
          <a:extLst>
            <a:ext uri="{53640926-AAD7-44D8-BBD7-CCE9431645EC}">
              <a14:shadowObscured xmlns:a14="http://schemas.microsoft.com/office/drawing/2010/main"/>
            </a:ext>
          </a:extLst>
        </p:spPr>
      </p:pic>
      <p:pic>
        <p:nvPicPr>
          <p:cNvPr id="8" name="Picture 7">
            <a:extLst>
              <a:ext uri="{FF2B5EF4-FFF2-40B4-BE49-F238E27FC236}">
                <a16:creationId xmlns:a16="http://schemas.microsoft.com/office/drawing/2014/main" id="{E880CFB1-349E-4CD9-800B-4BF3FBE6C16F}"/>
              </a:ext>
            </a:extLst>
          </p:cNvPr>
          <p:cNvPicPr/>
          <p:nvPr userDrawn="1"/>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contrast="-4000"/>
                    </a14:imgEffect>
                  </a14:imgLayer>
                </a14:imgProps>
              </a:ext>
              <a:ext uri="{28A0092B-C50C-407E-A947-70E740481C1C}">
                <a14:useLocalDpi xmlns:a14="http://schemas.microsoft.com/office/drawing/2010/main" val="0"/>
              </a:ext>
            </a:extLst>
          </a:blip>
          <a:stretch>
            <a:fillRect/>
          </a:stretch>
        </p:blipFill>
        <p:spPr>
          <a:xfrm rot="5400000">
            <a:off x="-145993" y="6046990"/>
            <a:ext cx="977900" cy="511119"/>
          </a:xfrm>
          <a:prstGeom prst="rect">
            <a:avLst/>
          </a:prstGeom>
        </p:spPr>
      </p:pic>
    </p:spTree>
    <p:extLst>
      <p:ext uri="{BB962C8B-B14F-4D97-AF65-F5344CB8AC3E}">
        <p14:creationId xmlns:p14="http://schemas.microsoft.com/office/powerpoint/2010/main" val="2569640877"/>
      </p:ext>
    </p:extLst>
  </p:cSld>
  <p:clrMap bg1="lt1" tx1="dk1" bg2="lt2" tx2="dk2" accent1="accent1" accent2="accent2" accent3="accent3" accent4="accent4" accent5="accent5" accent6="accent6" hlink="hlink" folHlink="folHlink"/>
  <p:sldLayoutIdLst>
    <p:sldLayoutId id="2147483705"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4.jpeg"/><Relationship Id="rId13" Type="http://schemas.microsoft.com/office/2007/relationships/hdphoto" Target="../media/hdphoto2.wdp"/><Relationship Id="rId3" Type="http://schemas.openxmlformats.org/officeDocument/2006/relationships/image" Target="../media/image9.png"/><Relationship Id="rId7" Type="http://schemas.openxmlformats.org/officeDocument/2006/relationships/image" Target="../media/image13.svg"/><Relationship Id="rId12"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6.png"/><Relationship Id="rId5" Type="http://schemas.openxmlformats.org/officeDocument/2006/relationships/image" Target="../media/image11.svg"/><Relationship Id="rId10" Type="http://schemas.openxmlformats.org/officeDocument/2006/relationships/image" Target="../media/image7.png"/><Relationship Id="rId4" Type="http://schemas.openxmlformats.org/officeDocument/2006/relationships/image" Target="../media/image10.png"/><Relationship Id="rId9" Type="http://schemas.openxmlformats.org/officeDocument/2006/relationships/hyperlink" Target="https://greatbustardsflight.blogspot.com/2019/02/las-ecuaciones-de-navier-stokes-para.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2.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4.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5.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EB19A2-A475-7E3B-7C12-12721203FD47}"/>
              </a:ext>
            </a:extLst>
          </p:cNvPr>
          <p:cNvSpPr>
            <a:spLocks noGrp="1"/>
          </p:cNvSpPr>
          <p:nvPr>
            <p:ph type="title"/>
          </p:nvPr>
        </p:nvSpPr>
        <p:spPr>
          <a:xfrm>
            <a:off x="3174056" y="345672"/>
            <a:ext cx="7886700" cy="3083328"/>
          </a:xfrm>
        </p:spPr>
        <p:txBody>
          <a:bodyPr>
            <a:normAutofit/>
          </a:bodyPr>
          <a:lstStyle/>
          <a:p>
            <a:pPr algn="ctr"/>
            <a:r>
              <a:rPr lang="en-US" sz="4800" b="1">
                <a:latin typeface="Open Sans" panose="020B0606030504020204" pitchFamily="34" charset="0"/>
                <a:ea typeface="Open Sans" panose="020B0606030504020204" pitchFamily="34" charset="0"/>
                <a:cs typeface="Open Sans" panose="020B0606030504020204" pitchFamily="34" charset="0"/>
              </a:rPr>
              <a:t>PTAC Education Subcommittee</a:t>
            </a:r>
            <a:br>
              <a:rPr lang="en-US" sz="4800" b="1">
                <a:latin typeface="Open Sans" panose="020B0606030504020204" pitchFamily="34" charset="0"/>
                <a:ea typeface="Open Sans" panose="020B0606030504020204" pitchFamily="34" charset="0"/>
                <a:cs typeface="Open Sans" panose="020B0606030504020204" pitchFamily="34" charset="0"/>
              </a:rPr>
            </a:br>
            <a:br>
              <a:rPr lang="en-US" sz="3200" b="1">
                <a:latin typeface="Open Sans" panose="020B0606030504020204" pitchFamily="34" charset="0"/>
                <a:ea typeface="Open Sans" panose="020B0606030504020204" pitchFamily="34" charset="0"/>
                <a:cs typeface="Open Sans" panose="020B0606030504020204" pitchFamily="34" charset="0"/>
              </a:rPr>
            </a:br>
            <a:r>
              <a:rPr lang="en-US" sz="3200" b="1">
                <a:latin typeface="Open Sans" panose="020B0606030504020204" pitchFamily="34" charset="0"/>
                <a:ea typeface="Open Sans" panose="020B0606030504020204" pitchFamily="34" charset="0"/>
                <a:cs typeface="Open Sans" panose="020B0606030504020204" pitchFamily="34" charset="0"/>
              </a:rPr>
              <a:t>GTB &amp; SEPTR Scenarios</a:t>
            </a:r>
          </a:p>
        </p:txBody>
      </p:sp>
      <p:sp>
        <p:nvSpPr>
          <p:cNvPr id="2" name="TextBox 1">
            <a:extLst>
              <a:ext uri="{FF2B5EF4-FFF2-40B4-BE49-F238E27FC236}">
                <a16:creationId xmlns:a16="http://schemas.microsoft.com/office/drawing/2014/main" id="{74087253-9AFB-3042-107C-7A02CE6ACB2B}"/>
              </a:ext>
            </a:extLst>
          </p:cNvPr>
          <p:cNvSpPr txBox="1"/>
          <p:nvPr/>
        </p:nvSpPr>
        <p:spPr>
          <a:xfrm>
            <a:off x="-1" y="6246806"/>
            <a:ext cx="12192001" cy="646331"/>
          </a:xfrm>
          <a:prstGeom prst="rect">
            <a:avLst/>
          </a:prstGeom>
          <a:solidFill>
            <a:srgbClr val="21373C"/>
          </a:solidFill>
        </p:spPr>
        <p:txBody>
          <a:bodyPr wrap="square" rtlCol="0">
            <a:spAutoFit/>
          </a:bodyPr>
          <a:lstStyle/>
          <a:p>
            <a:endParaRPr lang="en-US" sz="1200"/>
          </a:p>
          <a:p>
            <a:endParaRPr lang="en-US" sz="1200"/>
          </a:p>
          <a:p>
            <a:endParaRPr lang="en-US" sz="1200"/>
          </a:p>
        </p:txBody>
      </p:sp>
      <p:sp>
        <p:nvSpPr>
          <p:cNvPr id="7" name="Subtitle 2">
            <a:extLst>
              <a:ext uri="{FF2B5EF4-FFF2-40B4-BE49-F238E27FC236}">
                <a16:creationId xmlns:a16="http://schemas.microsoft.com/office/drawing/2014/main" id="{C34C3DB9-61A8-B694-23BB-28012CDFC8F0}"/>
              </a:ext>
            </a:extLst>
          </p:cNvPr>
          <p:cNvSpPr txBox="1">
            <a:spLocks/>
          </p:cNvSpPr>
          <p:nvPr/>
        </p:nvSpPr>
        <p:spPr>
          <a:xfrm>
            <a:off x="3433842" y="3556932"/>
            <a:ext cx="7919257" cy="2028039"/>
          </a:xfrm>
          <a:prstGeom prst="rect">
            <a:avLst/>
          </a:prstGeom>
          <a:solidFill>
            <a:schemeClr val="bg1">
              <a:alpha val="86000"/>
            </a:schemeClr>
          </a:solidFill>
        </p:spPr>
        <p:txBody>
          <a:bodyPr vert="horz" lIns="91440" tIns="45720" rIns="91440" bIns="45720" rtlCol="0">
            <a:normAutofit/>
          </a:bodyPr>
          <a:lstStyle>
            <a:lvl1pPr marL="228584" indent="-228584" algn="l" defTabSz="914332"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50" indent="-228584" algn="l" defTabSz="91433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14" indent="-228584" algn="l" defTabSz="914332"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8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47"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a:t>Governor’s Property Tax Advisory Council</a:t>
            </a:r>
          </a:p>
          <a:p>
            <a:pPr marL="0" indent="0" algn="ctr">
              <a:buNone/>
            </a:pPr>
            <a:r>
              <a:rPr lang="en-US" sz="2400"/>
              <a:t>Education Subcommittee</a:t>
            </a:r>
          </a:p>
          <a:p>
            <a:pPr marL="0" indent="0" algn="ctr">
              <a:buNone/>
            </a:pPr>
            <a:r>
              <a:rPr lang="en-US" sz="1800"/>
              <a:t>Prepared by Julia Pattin, LFD</a:t>
            </a:r>
          </a:p>
          <a:p>
            <a:pPr marL="0" indent="0" algn="ctr">
              <a:buNone/>
            </a:pPr>
            <a:r>
              <a:rPr lang="en-US" sz="1800"/>
              <a:t>May 23, 2024</a:t>
            </a:r>
          </a:p>
          <a:p>
            <a:pPr marL="0" indent="0" algn="ctr">
              <a:buNone/>
            </a:pPr>
            <a:endParaRPr lang="en-US" sz="2200"/>
          </a:p>
          <a:p>
            <a:endParaRPr lang="en-US"/>
          </a:p>
        </p:txBody>
      </p:sp>
      <p:pic>
        <p:nvPicPr>
          <p:cNvPr id="6" name="Picture 5">
            <a:extLst>
              <a:ext uri="{FF2B5EF4-FFF2-40B4-BE49-F238E27FC236}">
                <a16:creationId xmlns:a16="http://schemas.microsoft.com/office/drawing/2014/main" id="{E85EC59E-EAE5-7D4D-54A7-099C26EB900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84555" y="5786545"/>
            <a:ext cx="1069861" cy="1069861"/>
          </a:xfrm>
          <a:prstGeom prst="rect">
            <a:avLst/>
          </a:prstGeom>
          <a:noFill/>
          <a:ln>
            <a:noFill/>
          </a:ln>
        </p:spPr>
      </p:pic>
    </p:spTree>
    <p:extLst>
      <p:ext uri="{BB962C8B-B14F-4D97-AF65-F5344CB8AC3E}">
        <p14:creationId xmlns:p14="http://schemas.microsoft.com/office/powerpoint/2010/main" val="1115109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4831284D-1139-4E3E-B67E-6DF47DF93ABC}"/>
              </a:ext>
            </a:extLst>
          </p:cNvPr>
          <p:cNvGraphicFramePr>
            <a:graphicFrameLocks/>
          </p:cNvGraphicFramePr>
          <p:nvPr>
            <p:extLst>
              <p:ext uri="{D42A27DB-BD31-4B8C-83A1-F6EECF244321}">
                <p14:modId xmlns:p14="http://schemas.microsoft.com/office/powerpoint/2010/main" val="1602346351"/>
              </p:ext>
            </p:extLst>
          </p:nvPr>
        </p:nvGraphicFramePr>
        <p:xfrm>
          <a:off x="2538916" y="0"/>
          <a:ext cx="9653084" cy="624680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795474FB-7EE4-1A8C-B2C1-E5E71D801CB9}"/>
              </a:ext>
            </a:extLst>
          </p:cNvPr>
          <p:cNvSpPr txBox="1"/>
          <p:nvPr/>
        </p:nvSpPr>
        <p:spPr>
          <a:xfrm>
            <a:off x="-1" y="6246806"/>
            <a:ext cx="12192001" cy="646331"/>
          </a:xfrm>
          <a:prstGeom prst="rect">
            <a:avLst/>
          </a:prstGeom>
          <a:solidFill>
            <a:srgbClr val="21373C"/>
          </a:solidFill>
        </p:spPr>
        <p:txBody>
          <a:bodyPr wrap="square" rtlCol="0">
            <a:spAutoFit/>
          </a:bodyPr>
          <a:lstStyle/>
          <a:p>
            <a:endParaRPr lang="en-US" sz="1200"/>
          </a:p>
          <a:p>
            <a:endParaRPr lang="en-US" sz="1200"/>
          </a:p>
          <a:p>
            <a:endParaRPr lang="en-US" sz="1200"/>
          </a:p>
        </p:txBody>
      </p:sp>
      <p:sp>
        <p:nvSpPr>
          <p:cNvPr id="2" name="TextBox 1">
            <a:extLst>
              <a:ext uri="{FF2B5EF4-FFF2-40B4-BE49-F238E27FC236}">
                <a16:creationId xmlns:a16="http://schemas.microsoft.com/office/drawing/2014/main" id="{77084A40-EA7B-078E-DF8D-CA6715F1B6FB}"/>
              </a:ext>
            </a:extLst>
          </p:cNvPr>
          <p:cNvSpPr txBox="1"/>
          <p:nvPr/>
        </p:nvSpPr>
        <p:spPr>
          <a:xfrm>
            <a:off x="0" y="0"/>
            <a:ext cx="2538916" cy="6246806"/>
          </a:xfrm>
          <a:prstGeom prst="rect">
            <a:avLst/>
          </a:prstGeom>
          <a:solidFill>
            <a:srgbClr val="21373C"/>
          </a:solidFill>
        </p:spPr>
        <p:txBody>
          <a:bodyPr wrap="square" rtlCol="0">
            <a:spAutoFit/>
          </a:bodyPr>
          <a:lstStyle/>
          <a:p>
            <a:endParaRPr lang="en-US"/>
          </a:p>
        </p:txBody>
      </p:sp>
      <p:sp>
        <p:nvSpPr>
          <p:cNvPr id="3" name="Title 10">
            <a:extLst>
              <a:ext uri="{FF2B5EF4-FFF2-40B4-BE49-F238E27FC236}">
                <a16:creationId xmlns:a16="http://schemas.microsoft.com/office/drawing/2014/main" id="{A4B4F92D-F585-EDA2-298B-49C702587558}"/>
              </a:ext>
            </a:extLst>
          </p:cNvPr>
          <p:cNvSpPr txBox="1">
            <a:spLocks/>
          </p:cNvSpPr>
          <p:nvPr/>
        </p:nvSpPr>
        <p:spPr>
          <a:xfrm>
            <a:off x="203199" y="611914"/>
            <a:ext cx="2260601" cy="380252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Tax impact scenarios: BASE GTB ratio &amp; SEPTR dial</a:t>
            </a:r>
          </a:p>
          <a:p>
            <a:pPr algn="ctr"/>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BASE GTB ratio: </a:t>
            </a:r>
          </a:p>
          <a:p>
            <a:pPr marL="285750" indent="-285750">
              <a:buFont typeface="Arial" panose="020B0604020202020204" pitchFamily="34" charset="0"/>
              <a:buChar char="•"/>
            </a:pPr>
            <a:r>
              <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262% (current law)</a:t>
            </a:r>
          </a:p>
          <a:p>
            <a:pPr marL="285750" indent="-285750">
              <a:buFont typeface="Arial" panose="020B0604020202020204" pitchFamily="34" charset="0"/>
              <a:buChar char="•"/>
            </a:pPr>
            <a:r>
              <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275%</a:t>
            </a:r>
          </a:p>
          <a:p>
            <a:pPr marL="285750" indent="-285750">
              <a:buFont typeface="Arial" panose="020B0604020202020204" pitchFamily="34" charset="0"/>
              <a:buChar char="•"/>
            </a:pPr>
            <a:r>
              <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2,650%</a:t>
            </a:r>
          </a:p>
          <a:p>
            <a:endPar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SEPTR dial:</a:t>
            </a:r>
          </a:p>
          <a:p>
            <a:pPr marL="285750" indent="-285750">
              <a:buFont typeface="Arial" panose="020B0604020202020204" pitchFamily="34" charset="0"/>
              <a:buChar char="•"/>
            </a:pPr>
            <a:r>
              <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55% (current law)</a:t>
            </a:r>
          </a:p>
          <a:p>
            <a:pPr algn="ctr"/>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DFDCA93D-83C8-76A6-30BB-6B9D86422B62}"/>
              </a:ext>
            </a:extLst>
          </p:cNvPr>
          <p:cNvSpPr txBox="1"/>
          <p:nvPr/>
        </p:nvSpPr>
        <p:spPr>
          <a:xfrm>
            <a:off x="111521" y="5461975"/>
            <a:ext cx="2538917" cy="276999"/>
          </a:xfrm>
          <a:prstGeom prst="rect">
            <a:avLst/>
          </a:prstGeom>
          <a:noFill/>
        </p:spPr>
        <p:txBody>
          <a:bodyPr wrap="square" rtlCol="0">
            <a:spAutoFit/>
          </a:bodyPr>
          <a:lstStyle/>
          <a:p>
            <a:r>
              <a:rPr lang="en-US" sz="1200">
                <a:solidFill>
                  <a:schemeClr val="bg1"/>
                </a:solidFill>
                <a:latin typeface="Open Sans" panose="020B0606030504020204" pitchFamily="34" charset="0"/>
                <a:ea typeface="Open Sans" panose="020B0606030504020204" pitchFamily="34" charset="0"/>
                <a:cs typeface="Open Sans" panose="020B0606030504020204" pitchFamily="34" charset="0"/>
              </a:rPr>
              <a:t>*Estimates</a:t>
            </a:r>
          </a:p>
        </p:txBody>
      </p:sp>
      <p:pic>
        <p:nvPicPr>
          <p:cNvPr id="7" name="Picture 2" descr="Logo&#10;&#10;Description automatically generated">
            <a:extLst>
              <a:ext uri="{FF2B5EF4-FFF2-40B4-BE49-F238E27FC236}">
                <a16:creationId xmlns:a16="http://schemas.microsoft.com/office/drawing/2014/main" id="{994C464E-8B16-7E9F-FA41-4841330D7FC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31" y="5905120"/>
            <a:ext cx="1027806" cy="947509"/>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4CA83EE1-1896-32B3-40AE-6E6AF7CD4790}"/>
              </a:ext>
            </a:extLst>
          </p:cNvPr>
          <p:cNvCxnSpPr>
            <a:cxnSpLocks/>
            <a:stCxn id="14" idx="2"/>
          </p:cNvCxnSpPr>
          <p:nvPr/>
        </p:nvCxnSpPr>
        <p:spPr>
          <a:xfrm>
            <a:off x="5706533" y="512467"/>
            <a:ext cx="0" cy="564200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7615B32-6455-4BF7-B944-171E8B6FFEDC}"/>
              </a:ext>
            </a:extLst>
          </p:cNvPr>
          <p:cNvSpPr txBox="1"/>
          <p:nvPr/>
        </p:nvSpPr>
        <p:spPr>
          <a:xfrm>
            <a:off x="5059892" y="50802"/>
            <a:ext cx="1293282" cy="461665"/>
          </a:xfrm>
          <a:prstGeom prst="rect">
            <a:avLst/>
          </a:prstGeom>
          <a:noFill/>
          <a:ln w="19050">
            <a:solidFill>
              <a:schemeClr val="tx1"/>
            </a:solidFill>
          </a:ln>
        </p:spPr>
        <p:txBody>
          <a:bodyPr wrap="square" rtlCol="0">
            <a:spAutoFit/>
          </a:bodyPr>
          <a:lstStyle/>
          <a:p>
            <a:pPr algn="ctr"/>
            <a:r>
              <a:rPr lang="en-US" sz="800" b="1">
                <a:latin typeface="Open Sans" panose="020B0606030504020204" pitchFamily="34" charset="0"/>
                <a:ea typeface="Open Sans" panose="020B0606030504020204" pitchFamily="34" charset="0"/>
                <a:cs typeface="Open Sans" panose="020B0606030504020204" pitchFamily="34" charset="0"/>
              </a:rPr>
              <a:t>Legislative action needed to change the SEPTR dial</a:t>
            </a:r>
          </a:p>
        </p:txBody>
      </p:sp>
      <p:graphicFrame>
        <p:nvGraphicFramePr>
          <p:cNvPr id="6" name="Table 5">
            <a:extLst>
              <a:ext uri="{FF2B5EF4-FFF2-40B4-BE49-F238E27FC236}">
                <a16:creationId xmlns:a16="http://schemas.microsoft.com/office/drawing/2014/main" id="{13F18CBA-3306-EE4C-4C3D-DCB10830A9CF}"/>
              </a:ext>
            </a:extLst>
          </p:cNvPr>
          <p:cNvGraphicFramePr>
            <a:graphicFrameLocks noGrp="1"/>
          </p:cNvGraphicFramePr>
          <p:nvPr>
            <p:extLst>
              <p:ext uri="{D42A27DB-BD31-4B8C-83A1-F6EECF244321}">
                <p14:modId xmlns:p14="http://schemas.microsoft.com/office/powerpoint/2010/main" val="3596984621"/>
              </p:ext>
            </p:extLst>
          </p:nvPr>
        </p:nvGraphicFramePr>
        <p:xfrm>
          <a:off x="9129000" y="1193194"/>
          <a:ext cx="2969863" cy="1468918"/>
        </p:xfrm>
        <a:graphic>
          <a:graphicData uri="http://schemas.openxmlformats.org/drawingml/2006/table">
            <a:tbl>
              <a:tblPr>
                <a:tableStyleId>{5C22544A-7EE6-4342-B048-85BDC9FD1C3A}</a:tableStyleId>
              </a:tblPr>
              <a:tblGrid>
                <a:gridCol w="1259765">
                  <a:extLst>
                    <a:ext uri="{9D8B030D-6E8A-4147-A177-3AD203B41FA5}">
                      <a16:colId xmlns:a16="http://schemas.microsoft.com/office/drawing/2014/main" val="829334629"/>
                    </a:ext>
                  </a:extLst>
                </a:gridCol>
                <a:gridCol w="590862">
                  <a:extLst>
                    <a:ext uri="{9D8B030D-6E8A-4147-A177-3AD203B41FA5}">
                      <a16:colId xmlns:a16="http://schemas.microsoft.com/office/drawing/2014/main" val="732996170"/>
                    </a:ext>
                  </a:extLst>
                </a:gridCol>
                <a:gridCol w="554852">
                  <a:extLst>
                    <a:ext uri="{9D8B030D-6E8A-4147-A177-3AD203B41FA5}">
                      <a16:colId xmlns:a16="http://schemas.microsoft.com/office/drawing/2014/main" val="1272817558"/>
                    </a:ext>
                  </a:extLst>
                </a:gridCol>
                <a:gridCol w="564384">
                  <a:extLst>
                    <a:ext uri="{9D8B030D-6E8A-4147-A177-3AD203B41FA5}">
                      <a16:colId xmlns:a16="http://schemas.microsoft.com/office/drawing/2014/main" val="2633618829"/>
                    </a:ext>
                  </a:extLst>
                </a:gridCol>
              </a:tblGrid>
              <a:tr h="223127">
                <a:tc gridSpan="4">
                  <a:txBody>
                    <a:bodyPr/>
                    <a:lstStyle/>
                    <a:p>
                      <a:pPr algn="ctr" fontAlgn="ctr"/>
                      <a:r>
                        <a:rPr lang="en-US" sz="1100" b="1"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Tax Changes for FY 2026</a:t>
                      </a:r>
                      <a:endParaRPr lang="en-US" sz="1100" b="1" i="0"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9025364"/>
                  </a:ext>
                </a:extLst>
              </a:tr>
              <a:tr h="223127">
                <a:tc>
                  <a:txBody>
                    <a:bodyPr/>
                    <a:lstStyle/>
                    <a:p>
                      <a:pPr algn="ctr" fontAlgn="ctr"/>
                      <a:endParaRPr lang="en-US" sz="1100" b="1" i="0" u="none" strike="noStrike">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tc>
                  <a:txBody>
                    <a:bodyPr/>
                    <a:lstStyle/>
                    <a:p>
                      <a:pPr algn="ctr" fontAlgn="ctr"/>
                      <a:r>
                        <a:rPr lang="en-US" sz="1100" b="1"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262%</a:t>
                      </a:r>
                      <a:endParaRPr lang="en-US" sz="1100" b="1" i="0"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tc>
                  <a:txBody>
                    <a:bodyPr/>
                    <a:lstStyle/>
                    <a:p>
                      <a:pPr algn="ctr" fontAlgn="ctr"/>
                      <a:r>
                        <a:rPr lang="en-US" sz="1100" b="1"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275%</a:t>
                      </a:r>
                      <a:endParaRPr lang="en-US" sz="1100" b="1" i="0"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tc>
                  <a:txBody>
                    <a:bodyPr/>
                    <a:lstStyle/>
                    <a:p>
                      <a:pPr algn="ctr" fontAlgn="ctr"/>
                      <a:r>
                        <a:rPr lang="en-US" sz="1100" b="1"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2,650%</a:t>
                      </a:r>
                      <a:endParaRPr lang="en-US" sz="1100" b="1" i="0"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extLst>
                  <a:ext uri="{0D108BD9-81ED-4DB2-BD59-A6C34878D82A}">
                    <a16:rowId xmlns:a16="http://schemas.microsoft.com/office/drawing/2014/main" val="1410422820"/>
                  </a:ext>
                </a:extLst>
              </a:tr>
              <a:tr h="613598">
                <a:tc>
                  <a:txBody>
                    <a:bodyPr/>
                    <a:lstStyle/>
                    <a:p>
                      <a:pPr algn="ctr" fontAlgn="ctr"/>
                      <a:r>
                        <a:rPr lang="en-US" sz="1100" u="none" strike="noStrike" dirty="0">
                          <a:effectLst/>
                          <a:latin typeface="Open Sans" panose="020B0606030504020204" pitchFamily="34" charset="0"/>
                          <a:ea typeface="Open Sans" panose="020B0606030504020204" pitchFamily="34" charset="0"/>
                          <a:cs typeface="Open Sans" panose="020B0606030504020204" pitchFamily="34" charset="0"/>
                        </a:rPr>
                        <a:t>State General Fund (primarily income tax)</a:t>
                      </a:r>
                    </a:p>
                  </a:txBody>
                  <a:tcPr marL="0" marR="0" marT="0" marB="0" anchor="ctr">
                    <a:solidFill>
                      <a:schemeClr val="bg1">
                        <a:lumMod val="85000"/>
                      </a:schemeClr>
                    </a:solidFill>
                  </a:tcPr>
                </a:tc>
                <a:tc>
                  <a:txBody>
                    <a:bodyPr/>
                    <a:lstStyle/>
                    <a:p>
                      <a:pPr algn="ctr" fontAlgn="ctr"/>
                      <a:r>
                        <a:rPr lang="en-US" sz="1100" u="none" strike="noStrike" dirty="0">
                          <a:effectLst/>
                          <a:latin typeface="Open Sans" panose="020B0606030504020204" pitchFamily="34" charset="0"/>
                          <a:ea typeface="Open Sans" panose="020B0606030504020204" pitchFamily="34" charset="0"/>
                          <a:cs typeface="Open Sans" panose="020B0606030504020204" pitchFamily="34" charset="0"/>
                        </a:rPr>
                        <a:t>                     -   </a:t>
                      </a:r>
                      <a:endParaRPr lang="en-US"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tc>
                  <a:txBody>
                    <a:bodyPr/>
                    <a:lstStyle/>
                    <a:p>
                      <a:pPr algn="ctr" fontAlgn="ctr"/>
                      <a:r>
                        <a:rPr lang="en-US" sz="1100" u="none" strike="noStrike" dirty="0">
                          <a:effectLst/>
                          <a:latin typeface="Open Sans" panose="020B0606030504020204" pitchFamily="34" charset="0"/>
                          <a:ea typeface="Open Sans" panose="020B0606030504020204" pitchFamily="34" charset="0"/>
                          <a:cs typeface="Open Sans" panose="020B0606030504020204" pitchFamily="34" charset="0"/>
                        </a:rPr>
                        <a:t> $7M </a:t>
                      </a:r>
                      <a:endParaRPr lang="en-US"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tc>
                  <a:txBody>
                    <a:bodyPr/>
                    <a:lstStyle/>
                    <a:p>
                      <a:pPr algn="ctr" fontAlgn="ctr"/>
                      <a:r>
                        <a:rPr lang="en-US" sz="1100" u="none" strike="noStrike" dirty="0">
                          <a:effectLst/>
                          <a:latin typeface="Open Sans" panose="020B0606030504020204" pitchFamily="34" charset="0"/>
                          <a:ea typeface="Open Sans" panose="020B0606030504020204" pitchFamily="34" charset="0"/>
                          <a:cs typeface="Open Sans" panose="020B0606030504020204" pitchFamily="34" charset="0"/>
                        </a:rPr>
                        <a:t> $130M </a:t>
                      </a:r>
                      <a:endParaRPr lang="en-US"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2383452555"/>
                  </a:ext>
                </a:extLst>
              </a:tr>
              <a:tr h="409066">
                <a:tc>
                  <a:txBody>
                    <a:bodyPr/>
                    <a:lstStyle/>
                    <a:p>
                      <a:pPr algn="ctr" fontAlgn="ctr"/>
                      <a:r>
                        <a:rPr lang="en-US" sz="1100" u="none" strike="noStrike" dirty="0">
                          <a:effectLst/>
                          <a:latin typeface="Open Sans" panose="020B0606030504020204" pitchFamily="34" charset="0"/>
                          <a:ea typeface="Open Sans" panose="020B0606030504020204" pitchFamily="34" charset="0"/>
                          <a:cs typeface="Open Sans" panose="020B0606030504020204" pitchFamily="34" charset="0"/>
                        </a:rPr>
                        <a:t>BASE Levies</a:t>
                      </a:r>
                    </a:p>
                  </a:txBody>
                  <a:tcPr marL="0" marR="0" marT="0" marB="0" anchor="ctr">
                    <a:solidFill>
                      <a:schemeClr val="bg1">
                        <a:lumMod val="85000"/>
                      </a:schemeClr>
                    </a:solidFill>
                  </a:tcPr>
                </a:tc>
                <a:tc>
                  <a:txBody>
                    <a:bodyPr/>
                    <a:lstStyle/>
                    <a:p>
                      <a:pPr algn="ctr" fontAlgn="ctr"/>
                      <a:r>
                        <a:rPr lang="en-US" sz="1100" u="none" strike="noStrike">
                          <a:effectLst/>
                          <a:latin typeface="Open Sans" panose="020B0606030504020204" pitchFamily="34" charset="0"/>
                          <a:ea typeface="Open Sans" panose="020B0606030504020204" pitchFamily="34" charset="0"/>
                          <a:cs typeface="Open Sans" panose="020B0606030504020204" pitchFamily="34" charset="0"/>
                        </a:rPr>
                        <a:t>                     -   </a:t>
                      </a:r>
                      <a:endParaRPr lang="en-US" sz="11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tc>
                  <a:txBody>
                    <a:bodyPr/>
                    <a:lstStyle/>
                    <a:p>
                      <a:pPr algn="ctr" fontAlgn="ctr"/>
                      <a:r>
                        <a:rPr lang="en-US" sz="1100" u="none" strike="noStrike" dirty="0">
                          <a:effectLst/>
                          <a:latin typeface="Open Sans" panose="020B0606030504020204" pitchFamily="34" charset="0"/>
                          <a:ea typeface="Open Sans" panose="020B0606030504020204" pitchFamily="34" charset="0"/>
                          <a:cs typeface="Open Sans" panose="020B0606030504020204" pitchFamily="34" charset="0"/>
                        </a:rPr>
                        <a:t> ($7M) </a:t>
                      </a:r>
                      <a:endParaRPr lang="en-US"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tc>
                  <a:txBody>
                    <a:bodyPr/>
                    <a:lstStyle/>
                    <a:p>
                      <a:pPr algn="ctr" fontAlgn="ctr"/>
                      <a:r>
                        <a:rPr lang="en-US" sz="1100" u="none" strike="noStrike" dirty="0">
                          <a:effectLst/>
                          <a:latin typeface="Open Sans" panose="020B0606030504020204" pitchFamily="34" charset="0"/>
                          <a:ea typeface="Open Sans" panose="020B0606030504020204" pitchFamily="34" charset="0"/>
                          <a:cs typeface="Open Sans" panose="020B0606030504020204" pitchFamily="34" charset="0"/>
                        </a:rPr>
                        <a:t> ($130M) </a:t>
                      </a:r>
                      <a:endParaRPr lang="en-US"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3122234850"/>
                  </a:ext>
                </a:extLst>
              </a:tr>
            </a:tbl>
          </a:graphicData>
        </a:graphic>
      </p:graphicFrame>
    </p:spTree>
    <p:extLst>
      <p:ext uri="{BB962C8B-B14F-4D97-AF65-F5344CB8AC3E}">
        <p14:creationId xmlns:p14="http://schemas.microsoft.com/office/powerpoint/2010/main" val="2059792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C48E56AB-319B-EC96-22BD-0E6E62C4F571}"/>
              </a:ext>
            </a:extLst>
          </p:cNvPr>
          <p:cNvGraphicFramePr>
            <a:graphicFrameLocks noGrp="1"/>
          </p:cNvGraphicFramePr>
          <p:nvPr>
            <p:extLst>
              <p:ext uri="{D42A27DB-BD31-4B8C-83A1-F6EECF244321}">
                <p14:modId xmlns:p14="http://schemas.microsoft.com/office/powerpoint/2010/main" val="323362523"/>
              </p:ext>
            </p:extLst>
          </p:nvPr>
        </p:nvGraphicFramePr>
        <p:xfrm>
          <a:off x="444499" y="727969"/>
          <a:ext cx="11303000" cy="5466570"/>
        </p:xfrm>
        <a:graphic>
          <a:graphicData uri="http://schemas.openxmlformats.org/drawingml/2006/table">
            <a:tbl>
              <a:tblPr firstRow="1" bandRow="1">
                <a:tableStyleId>{073A0DAA-6AF3-43AB-8588-CEC1D06C72B9}</a:tableStyleId>
              </a:tblPr>
              <a:tblGrid>
                <a:gridCol w="2825750">
                  <a:extLst>
                    <a:ext uri="{9D8B030D-6E8A-4147-A177-3AD203B41FA5}">
                      <a16:colId xmlns:a16="http://schemas.microsoft.com/office/drawing/2014/main" val="1422531908"/>
                    </a:ext>
                  </a:extLst>
                </a:gridCol>
                <a:gridCol w="2825750">
                  <a:extLst>
                    <a:ext uri="{9D8B030D-6E8A-4147-A177-3AD203B41FA5}">
                      <a16:colId xmlns:a16="http://schemas.microsoft.com/office/drawing/2014/main" val="3122248928"/>
                    </a:ext>
                  </a:extLst>
                </a:gridCol>
                <a:gridCol w="2825750">
                  <a:extLst>
                    <a:ext uri="{9D8B030D-6E8A-4147-A177-3AD203B41FA5}">
                      <a16:colId xmlns:a16="http://schemas.microsoft.com/office/drawing/2014/main" val="1440217660"/>
                    </a:ext>
                  </a:extLst>
                </a:gridCol>
                <a:gridCol w="2825750">
                  <a:extLst>
                    <a:ext uri="{9D8B030D-6E8A-4147-A177-3AD203B41FA5}">
                      <a16:colId xmlns:a16="http://schemas.microsoft.com/office/drawing/2014/main" val="3193011060"/>
                    </a:ext>
                  </a:extLst>
                </a:gridCol>
              </a:tblGrid>
              <a:tr h="1367010">
                <a:tc>
                  <a: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 </a:t>
                      </a:r>
                    </a:p>
                  </a:txBody>
                  <a:tcPr>
                    <a:solidFill>
                      <a:schemeClr val="tx1">
                        <a:lumMod val="50000"/>
                        <a:lumOff val="50000"/>
                      </a:schemeClr>
                    </a:solidFill>
                  </a:tcPr>
                </a:tc>
                <a:tc>
                  <a: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SEPTR dial: </a:t>
                      </a:r>
                    </a:p>
                    <a:p>
                      <a:pPr algn="ctr"/>
                      <a:r>
                        <a:rPr lang="en-US" dirty="0">
                          <a:latin typeface="Open Sans" panose="020B0606030504020204" pitchFamily="34" charset="0"/>
                          <a:ea typeface="Open Sans" panose="020B0606030504020204" pitchFamily="34" charset="0"/>
                          <a:cs typeface="Open Sans" panose="020B0606030504020204" pitchFamily="34" charset="0"/>
                        </a:rPr>
                        <a:t>55%</a:t>
                      </a:r>
                    </a:p>
                    <a:p>
                      <a:pPr algn="ctr"/>
                      <a:r>
                        <a:rPr lang="en-US" dirty="0">
                          <a:latin typeface="Open Sans" panose="020B0606030504020204" pitchFamily="34" charset="0"/>
                          <a:ea typeface="Open Sans" panose="020B0606030504020204" pitchFamily="34" charset="0"/>
                          <a:cs typeface="Open Sans" panose="020B0606030504020204" pitchFamily="34" charset="0"/>
                        </a:rPr>
                        <a:t>(current law)</a:t>
                      </a:r>
                    </a:p>
                  </a:txBody>
                  <a:tcPr>
                    <a:solidFill>
                      <a:schemeClr val="tx1">
                        <a:lumMod val="50000"/>
                        <a:lumOff val="50000"/>
                      </a:schemeClr>
                    </a:solidFill>
                  </a:tcPr>
                </a:tc>
                <a:tc>
                  <a:txBody>
                    <a:bodyPr/>
                    <a:lstStyle/>
                    <a:p>
                      <a:pPr algn="ctr"/>
                      <a:r>
                        <a:rPr lang="en-US">
                          <a:latin typeface="Open Sans" panose="020B0606030504020204" pitchFamily="34" charset="0"/>
                          <a:ea typeface="Open Sans" panose="020B0606030504020204" pitchFamily="34" charset="0"/>
                          <a:cs typeface="Open Sans" panose="020B0606030504020204" pitchFamily="34" charset="0"/>
                        </a:rPr>
                        <a:t>SEPTR dial:</a:t>
                      </a:r>
                    </a:p>
                    <a:p>
                      <a:pPr algn="ctr"/>
                      <a:r>
                        <a:rPr lang="en-US">
                          <a:latin typeface="Open Sans" panose="020B0606030504020204" pitchFamily="34" charset="0"/>
                          <a:ea typeface="Open Sans" panose="020B0606030504020204" pitchFamily="34" charset="0"/>
                          <a:cs typeface="Open Sans" panose="020B0606030504020204" pitchFamily="34" charset="0"/>
                        </a:rPr>
                        <a:t>75%</a:t>
                      </a:r>
                    </a:p>
                  </a:txBody>
                  <a:tcPr>
                    <a:solidFill>
                      <a:schemeClr val="tx1">
                        <a:lumMod val="50000"/>
                        <a:lumOff val="50000"/>
                      </a:schemeClr>
                    </a:solidFill>
                  </a:tcPr>
                </a:tc>
                <a:tc>
                  <a:txBody>
                    <a:bodyPr/>
                    <a:lstStyle/>
                    <a:p>
                      <a:pPr algn="ctr"/>
                      <a:r>
                        <a:rPr lang="en-US">
                          <a:latin typeface="Open Sans" panose="020B0606030504020204" pitchFamily="34" charset="0"/>
                          <a:ea typeface="Open Sans" panose="020B0606030504020204" pitchFamily="34" charset="0"/>
                          <a:cs typeface="Open Sans" panose="020B0606030504020204" pitchFamily="34" charset="0"/>
                        </a:rPr>
                        <a:t>SEPTR dial:</a:t>
                      </a:r>
                    </a:p>
                    <a:p>
                      <a:pPr algn="ctr"/>
                      <a:r>
                        <a:rPr lang="en-US">
                          <a:latin typeface="Open Sans" panose="020B0606030504020204" pitchFamily="34" charset="0"/>
                          <a:ea typeface="Open Sans" panose="020B0606030504020204" pitchFamily="34" charset="0"/>
                          <a:cs typeface="Open Sans" panose="020B0606030504020204" pitchFamily="34" charset="0"/>
                        </a:rPr>
                        <a:t>100%</a:t>
                      </a:r>
                    </a:p>
                  </a:txBody>
                  <a:tcPr>
                    <a:solidFill>
                      <a:schemeClr val="tx1">
                        <a:lumMod val="50000"/>
                        <a:lumOff val="50000"/>
                      </a:schemeClr>
                    </a:solidFill>
                  </a:tcPr>
                </a:tc>
                <a:extLst>
                  <a:ext uri="{0D108BD9-81ED-4DB2-BD59-A6C34878D82A}">
                    <a16:rowId xmlns:a16="http://schemas.microsoft.com/office/drawing/2014/main" val="2390332169"/>
                  </a:ext>
                </a:extLst>
              </a:tr>
              <a:tr h="1367010">
                <a:tc>
                  <a:txBody>
                    <a:bodyPr/>
                    <a:lstStyle/>
                    <a:p>
                      <a:pPr algn="ctr"/>
                      <a:r>
                        <a:rPr lang="en-US" b="1" dirty="0">
                          <a:solidFill>
                            <a:schemeClr val="bg1"/>
                          </a:solidFill>
                          <a:latin typeface="Open Sans" panose="020B0606030504020204" pitchFamily="34" charset="0"/>
                          <a:ea typeface="Open Sans" panose="020B0606030504020204" pitchFamily="34" charset="0"/>
                          <a:cs typeface="Open Sans" panose="020B0606030504020204" pitchFamily="34" charset="0"/>
                        </a:rPr>
                        <a:t>BASE GTB ratio:</a:t>
                      </a:r>
                    </a:p>
                    <a:p>
                      <a:pPr algn="ctr"/>
                      <a:r>
                        <a:rPr lang="en-US" b="1" dirty="0">
                          <a:solidFill>
                            <a:schemeClr val="bg1"/>
                          </a:solidFill>
                          <a:latin typeface="Open Sans" panose="020B0606030504020204" pitchFamily="34" charset="0"/>
                          <a:ea typeface="Open Sans" panose="020B0606030504020204" pitchFamily="34" charset="0"/>
                          <a:cs typeface="Open Sans" panose="020B0606030504020204" pitchFamily="34" charset="0"/>
                        </a:rPr>
                        <a:t>262%</a:t>
                      </a:r>
                    </a:p>
                    <a:p>
                      <a:pPr algn="ctr"/>
                      <a:r>
                        <a:rPr lang="en-US" b="1" dirty="0">
                          <a:solidFill>
                            <a:schemeClr val="bg1"/>
                          </a:solidFill>
                          <a:latin typeface="Open Sans" panose="020B0606030504020204" pitchFamily="34" charset="0"/>
                          <a:ea typeface="Open Sans" panose="020B0606030504020204" pitchFamily="34" charset="0"/>
                          <a:cs typeface="Open Sans" panose="020B0606030504020204" pitchFamily="34" charset="0"/>
                        </a:rPr>
                        <a:t>(current law)</a:t>
                      </a:r>
                    </a:p>
                  </a:txBody>
                  <a:tcPr>
                    <a:solidFill>
                      <a:schemeClr val="tx1">
                        <a:lumMod val="50000"/>
                        <a:lumOff val="50000"/>
                      </a:schemeClr>
                    </a:solidFill>
                  </a:tcPr>
                </a:tc>
                <a:tc>
                  <a:txBody>
                    <a:bodyPr/>
                    <a:lstStyle/>
                    <a:p>
                      <a:pPr algn="ctr"/>
                      <a:endParaRPr lang="en-US" dirty="0">
                        <a:highlight>
                          <a:srgbClr val="FF0000"/>
                        </a:highlight>
                        <a:latin typeface="Open Sans" panose="020B0606030504020204" pitchFamily="34" charset="0"/>
                        <a:ea typeface="Open Sans" panose="020B0606030504020204" pitchFamily="34" charset="0"/>
                        <a:cs typeface="Open Sans" panose="020B0606030504020204" pitchFamily="34" charset="0"/>
                      </a:endParaRPr>
                    </a:p>
                    <a:p>
                      <a:pPr algn="ctr"/>
                      <a:endParaRPr lang="en-US" dirty="0">
                        <a:highlight>
                          <a:srgbClr val="FF0000"/>
                        </a:highlight>
                        <a:latin typeface="Open Sans" panose="020B0606030504020204" pitchFamily="34" charset="0"/>
                        <a:ea typeface="Open Sans" panose="020B0606030504020204" pitchFamily="34" charset="0"/>
                        <a:cs typeface="Open Sans" panose="020B0606030504020204" pitchFamily="34" charset="0"/>
                      </a:endParaRPr>
                    </a:p>
                    <a:p>
                      <a:pPr algn="ctr"/>
                      <a:r>
                        <a:rPr lang="en-US" dirty="0">
                          <a:latin typeface="Open Sans" panose="020B0606030504020204" pitchFamily="34" charset="0"/>
                          <a:ea typeface="Open Sans" panose="020B0606030504020204" pitchFamily="34" charset="0"/>
                          <a:cs typeface="Open Sans" panose="020B0606030504020204" pitchFamily="34" charset="0"/>
                        </a:rPr>
                        <a:t>$0</a:t>
                      </a:r>
                    </a:p>
                  </a:txBody>
                  <a:tcPr/>
                </a:tc>
                <a:tc>
                  <a:txBody>
                    <a:bodyPr/>
                    <a:lstStyle/>
                    <a:p>
                      <a:pPr algn="ctr"/>
                      <a:endParaRPr lang="en-US" dirty="0">
                        <a:highlight>
                          <a:srgbClr val="FF0000"/>
                        </a:highlight>
                        <a:latin typeface="Open Sans" panose="020B0606030504020204" pitchFamily="34" charset="0"/>
                        <a:ea typeface="Open Sans" panose="020B0606030504020204" pitchFamily="34" charset="0"/>
                        <a:cs typeface="Open Sans" panose="020B0606030504020204" pitchFamily="34" charset="0"/>
                      </a:endParaRPr>
                    </a:p>
                    <a:p>
                      <a:pPr algn="ctr"/>
                      <a:endParaRPr lang="en-US" dirty="0">
                        <a:highlight>
                          <a:srgbClr val="FF0000"/>
                        </a:highlight>
                        <a:latin typeface="Open Sans" panose="020B0606030504020204" pitchFamily="34" charset="0"/>
                        <a:ea typeface="Open Sans" panose="020B0606030504020204" pitchFamily="34" charset="0"/>
                        <a:cs typeface="Open Sans" panose="020B0606030504020204" pitchFamily="34" charset="0"/>
                      </a:endParaRPr>
                    </a:p>
                    <a:p>
                      <a:pPr algn="ctr"/>
                      <a:r>
                        <a:rPr lang="en-US" dirty="0">
                          <a:latin typeface="Open Sans" panose="020B0606030504020204" pitchFamily="34" charset="0"/>
                          <a:ea typeface="Open Sans" panose="020B0606030504020204" pitchFamily="34" charset="0"/>
                          <a:cs typeface="Open Sans" panose="020B0606030504020204" pitchFamily="34" charset="0"/>
                        </a:rPr>
                        <a:t>($6M)</a:t>
                      </a:r>
                    </a:p>
                  </a:txBody>
                  <a:tcPr/>
                </a:tc>
                <a:tc>
                  <a:txBody>
                    <a:bodyPr/>
                    <a:lstStyle/>
                    <a:p>
                      <a:pPr algn="ctr"/>
                      <a:endParaRPr lang="en-US" dirty="0">
                        <a:latin typeface="Open Sans" panose="020B0606030504020204" pitchFamily="34" charset="0"/>
                        <a:ea typeface="Open Sans" panose="020B0606030504020204" pitchFamily="34" charset="0"/>
                        <a:cs typeface="Open Sans" panose="020B0606030504020204" pitchFamily="34" charset="0"/>
                      </a:endParaRPr>
                    </a:p>
                    <a:p>
                      <a:pPr algn="ctr"/>
                      <a:endParaRPr lang="en-US" dirty="0">
                        <a:latin typeface="Open Sans" panose="020B0606030504020204" pitchFamily="34" charset="0"/>
                        <a:ea typeface="Open Sans" panose="020B0606030504020204" pitchFamily="34" charset="0"/>
                        <a:cs typeface="Open Sans" panose="020B0606030504020204" pitchFamily="34" charset="0"/>
                      </a:endParaRPr>
                    </a:p>
                    <a:p>
                      <a:pPr algn="ctr"/>
                      <a:r>
                        <a:rPr lang="en-US" dirty="0">
                          <a:latin typeface="Open Sans" panose="020B0606030504020204" pitchFamily="34" charset="0"/>
                          <a:ea typeface="Open Sans" panose="020B0606030504020204" pitchFamily="34" charset="0"/>
                          <a:cs typeface="Open Sans" panose="020B0606030504020204" pitchFamily="34" charset="0"/>
                        </a:rPr>
                        <a:t>($12M)</a:t>
                      </a:r>
                    </a:p>
                  </a:txBody>
                  <a:tcPr/>
                </a:tc>
                <a:extLst>
                  <a:ext uri="{0D108BD9-81ED-4DB2-BD59-A6C34878D82A}">
                    <a16:rowId xmlns:a16="http://schemas.microsoft.com/office/drawing/2014/main" val="3066728495"/>
                  </a:ext>
                </a:extLst>
              </a:tr>
              <a:tr h="1367010">
                <a:tc>
                  <a:txBody>
                    <a:bodyPr/>
                    <a:lstStyle/>
                    <a:p>
                      <a:pPr algn="ctr"/>
                      <a:r>
                        <a:rPr lang="en-US" b="1" dirty="0">
                          <a:solidFill>
                            <a:schemeClr val="bg1"/>
                          </a:solidFill>
                          <a:latin typeface="Open Sans" panose="020B0606030504020204" pitchFamily="34" charset="0"/>
                          <a:ea typeface="Open Sans" panose="020B0606030504020204" pitchFamily="34" charset="0"/>
                          <a:cs typeface="Open Sans" panose="020B0606030504020204" pitchFamily="34" charset="0"/>
                        </a:rPr>
                        <a:t>BASE GTB ratio:</a:t>
                      </a:r>
                    </a:p>
                    <a:p>
                      <a:pPr algn="ctr"/>
                      <a:r>
                        <a:rPr lang="en-US" b="1" dirty="0">
                          <a:solidFill>
                            <a:schemeClr val="bg1"/>
                          </a:solidFill>
                          <a:latin typeface="Open Sans" panose="020B0606030504020204" pitchFamily="34" charset="0"/>
                          <a:ea typeface="Open Sans" panose="020B0606030504020204" pitchFamily="34" charset="0"/>
                          <a:cs typeface="Open Sans" panose="020B0606030504020204" pitchFamily="34" charset="0"/>
                        </a:rPr>
                        <a:t>275%</a:t>
                      </a:r>
                    </a:p>
                  </a:txBody>
                  <a:tcPr>
                    <a:solidFill>
                      <a:schemeClr val="tx1">
                        <a:lumMod val="50000"/>
                        <a:lumOff val="50000"/>
                      </a:schemeClr>
                    </a:solidFill>
                  </a:tcPr>
                </a:tc>
                <a:tc>
                  <a:txBody>
                    <a:bodyPr/>
                    <a:lstStyle/>
                    <a:p>
                      <a:pPr algn="ctr"/>
                      <a:endParaRPr lang="en-US" dirty="0">
                        <a:highlight>
                          <a:srgbClr val="FF0000"/>
                        </a:highlight>
                        <a:latin typeface="Open Sans" panose="020B0606030504020204" pitchFamily="34" charset="0"/>
                        <a:ea typeface="Open Sans" panose="020B0606030504020204" pitchFamily="34" charset="0"/>
                        <a:cs typeface="Open Sans" panose="020B0606030504020204" pitchFamily="34" charset="0"/>
                      </a:endParaRPr>
                    </a:p>
                    <a:p>
                      <a:pPr algn="ctr"/>
                      <a:endParaRPr lang="en-US" dirty="0">
                        <a:highlight>
                          <a:srgbClr val="FF0000"/>
                        </a:highlight>
                        <a:latin typeface="Open Sans" panose="020B0606030504020204" pitchFamily="34" charset="0"/>
                        <a:ea typeface="Open Sans" panose="020B0606030504020204" pitchFamily="34" charset="0"/>
                        <a:cs typeface="Open Sans" panose="020B0606030504020204" pitchFamily="34" charset="0"/>
                      </a:endParaRPr>
                    </a:p>
                    <a:p>
                      <a:pPr algn="ctr"/>
                      <a:r>
                        <a:rPr lang="en-US" dirty="0">
                          <a:latin typeface="Open Sans" panose="020B0606030504020204" pitchFamily="34" charset="0"/>
                          <a:ea typeface="Open Sans" panose="020B0606030504020204" pitchFamily="34" charset="0"/>
                          <a:cs typeface="Open Sans" panose="020B0606030504020204" pitchFamily="34" charset="0"/>
                        </a:rPr>
                        <a:t>($7M)</a:t>
                      </a:r>
                    </a:p>
                    <a:p>
                      <a:pPr algn="ctr"/>
                      <a:endParaRPr lang="en-US" dirty="0">
                        <a:highlight>
                          <a:srgbClr val="FF0000"/>
                        </a:highlight>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endParaRPr lang="en-US" dirty="0">
                        <a:highlight>
                          <a:srgbClr val="FF0000"/>
                        </a:highlight>
                        <a:latin typeface="Open Sans" panose="020B0606030504020204" pitchFamily="34" charset="0"/>
                        <a:ea typeface="Open Sans" panose="020B0606030504020204" pitchFamily="34" charset="0"/>
                        <a:cs typeface="Open Sans" panose="020B0606030504020204" pitchFamily="34" charset="0"/>
                      </a:endParaRPr>
                    </a:p>
                    <a:p>
                      <a:pPr algn="ctr"/>
                      <a:endParaRPr lang="en-US" dirty="0">
                        <a:highlight>
                          <a:srgbClr val="FF0000"/>
                        </a:highlight>
                        <a:latin typeface="Open Sans" panose="020B0606030504020204" pitchFamily="34" charset="0"/>
                        <a:ea typeface="Open Sans" panose="020B0606030504020204" pitchFamily="34" charset="0"/>
                        <a:cs typeface="Open Sans" panose="020B0606030504020204" pitchFamily="34" charset="0"/>
                      </a:endParaRPr>
                    </a:p>
                    <a:p>
                      <a:pPr algn="ctr"/>
                      <a:r>
                        <a:rPr lang="en-US" dirty="0">
                          <a:latin typeface="Open Sans" panose="020B0606030504020204" pitchFamily="34" charset="0"/>
                          <a:ea typeface="Open Sans" panose="020B0606030504020204" pitchFamily="34" charset="0"/>
                          <a:cs typeface="Open Sans" panose="020B0606030504020204" pitchFamily="34" charset="0"/>
                        </a:rPr>
                        <a:t>($13M)</a:t>
                      </a:r>
                    </a:p>
                  </a:txBody>
                  <a:tcPr/>
                </a:tc>
                <a:tc>
                  <a:txBody>
                    <a:bodyPr/>
                    <a:lstStyle/>
                    <a:p>
                      <a:pPr algn="ctr"/>
                      <a:endParaRPr lang="en-US" dirty="0">
                        <a:latin typeface="Open Sans" panose="020B0606030504020204" pitchFamily="34" charset="0"/>
                        <a:ea typeface="Open Sans" panose="020B0606030504020204" pitchFamily="34" charset="0"/>
                        <a:cs typeface="Open Sans" panose="020B0606030504020204" pitchFamily="34" charset="0"/>
                      </a:endParaRPr>
                    </a:p>
                    <a:p>
                      <a:pPr algn="ctr"/>
                      <a:endParaRPr lang="en-US" dirty="0">
                        <a:latin typeface="Open Sans" panose="020B0606030504020204" pitchFamily="34" charset="0"/>
                        <a:ea typeface="Open Sans" panose="020B0606030504020204" pitchFamily="34" charset="0"/>
                        <a:cs typeface="Open Sans" panose="020B0606030504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Open Sans" panose="020B0606030504020204" pitchFamily="34" charset="0"/>
                          <a:ea typeface="Open Sans" panose="020B0606030504020204" pitchFamily="34" charset="0"/>
                          <a:cs typeface="Open Sans" panose="020B0606030504020204" pitchFamily="34" charset="0"/>
                        </a:rPr>
                        <a:t>($19M)</a:t>
                      </a:r>
                    </a:p>
                    <a:p>
                      <a:pPr algn="ctr"/>
                      <a:endParaRPr lang="en-US"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3845403666"/>
                  </a:ext>
                </a:extLst>
              </a:tr>
              <a:tr h="1365540">
                <a:tc>
                  <a:txBody>
                    <a:bodyPr/>
                    <a:lstStyle/>
                    <a:p>
                      <a:pPr algn="ctr"/>
                      <a:r>
                        <a:rPr lang="en-US" b="1" dirty="0">
                          <a:solidFill>
                            <a:schemeClr val="bg1"/>
                          </a:solidFill>
                          <a:latin typeface="Open Sans" panose="020B0606030504020204" pitchFamily="34" charset="0"/>
                          <a:ea typeface="Open Sans" panose="020B0606030504020204" pitchFamily="34" charset="0"/>
                          <a:cs typeface="Open Sans" panose="020B0606030504020204" pitchFamily="34" charset="0"/>
                        </a:rPr>
                        <a:t>BASE GTB ratio:</a:t>
                      </a:r>
                    </a:p>
                    <a:p>
                      <a:pPr algn="ctr"/>
                      <a:r>
                        <a:rPr lang="en-US" b="1" dirty="0">
                          <a:solidFill>
                            <a:schemeClr val="bg1"/>
                          </a:solidFill>
                          <a:latin typeface="Open Sans" panose="020B0606030504020204" pitchFamily="34" charset="0"/>
                          <a:ea typeface="Open Sans" panose="020B0606030504020204" pitchFamily="34" charset="0"/>
                          <a:cs typeface="Open Sans" panose="020B0606030504020204" pitchFamily="34" charset="0"/>
                        </a:rPr>
                        <a:t>2,650%</a:t>
                      </a:r>
                    </a:p>
                  </a:txBody>
                  <a:tcPr>
                    <a:solidFill>
                      <a:schemeClr val="tx1">
                        <a:lumMod val="50000"/>
                        <a:lumOff val="50000"/>
                      </a:schemeClr>
                    </a:solidFill>
                  </a:tcPr>
                </a:tc>
                <a:tc>
                  <a:txBody>
                    <a:bodyPr/>
                    <a:lstStyle/>
                    <a:p>
                      <a:pPr algn="ctr"/>
                      <a:endParaRPr lang="en-US" dirty="0">
                        <a:latin typeface="Open Sans" panose="020B0606030504020204" pitchFamily="34" charset="0"/>
                        <a:ea typeface="Open Sans" panose="020B0606030504020204" pitchFamily="34" charset="0"/>
                        <a:cs typeface="Open Sans" panose="020B0606030504020204" pitchFamily="34" charset="0"/>
                      </a:endParaRPr>
                    </a:p>
                    <a:p>
                      <a:pPr algn="ctr"/>
                      <a:endParaRPr lang="en-US" dirty="0">
                        <a:latin typeface="Open Sans" panose="020B0606030504020204" pitchFamily="34" charset="0"/>
                        <a:ea typeface="Open Sans" panose="020B0606030504020204" pitchFamily="34" charset="0"/>
                        <a:cs typeface="Open Sans" panose="020B0606030504020204" pitchFamily="34" charset="0"/>
                      </a:endParaRPr>
                    </a:p>
                    <a:p>
                      <a:pPr algn="ctr"/>
                      <a:r>
                        <a:rPr lang="en-US" dirty="0">
                          <a:latin typeface="Open Sans" panose="020B0606030504020204" pitchFamily="34" charset="0"/>
                          <a:ea typeface="Open Sans" panose="020B0606030504020204" pitchFamily="34" charset="0"/>
                          <a:cs typeface="Open Sans" panose="020B0606030504020204" pitchFamily="34" charset="0"/>
                        </a:rPr>
                        <a:t>($130M)</a:t>
                      </a:r>
                    </a:p>
                  </a:txBody>
                  <a:tcPr/>
                </a:tc>
                <a:tc>
                  <a:txBody>
                    <a:bodyPr/>
                    <a:lstStyle/>
                    <a:p>
                      <a:pPr algn="ctr"/>
                      <a:endParaRPr lang="en-US" dirty="0">
                        <a:latin typeface="Open Sans" panose="020B0606030504020204" pitchFamily="34" charset="0"/>
                        <a:ea typeface="Open Sans" panose="020B0606030504020204" pitchFamily="34" charset="0"/>
                        <a:cs typeface="Open Sans" panose="020B0606030504020204" pitchFamily="34" charset="0"/>
                      </a:endParaRPr>
                    </a:p>
                    <a:p>
                      <a:pPr algn="ctr"/>
                      <a:endParaRPr lang="en-US" dirty="0">
                        <a:latin typeface="Open Sans" panose="020B0606030504020204" pitchFamily="34" charset="0"/>
                        <a:ea typeface="Open Sans" panose="020B0606030504020204" pitchFamily="34" charset="0"/>
                        <a:cs typeface="Open Sans" panose="020B0606030504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Open Sans" panose="020B0606030504020204" pitchFamily="34" charset="0"/>
                          <a:ea typeface="Open Sans" panose="020B0606030504020204" pitchFamily="34" charset="0"/>
                          <a:cs typeface="Open Sans" panose="020B0606030504020204" pitchFamily="34" charset="0"/>
                        </a:rPr>
                        <a:t>($136M)</a:t>
                      </a:r>
                    </a:p>
                    <a:p>
                      <a:pPr algn="ctr"/>
                      <a:endParaRPr lang="en-US"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endParaRPr lang="en-US" dirty="0">
                        <a:latin typeface="Open Sans" panose="020B0606030504020204" pitchFamily="34" charset="0"/>
                        <a:ea typeface="Open Sans" panose="020B0606030504020204" pitchFamily="34" charset="0"/>
                        <a:cs typeface="Open Sans" panose="020B0606030504020204" pitchFamily="34" charset="0"/>
                      </a:endParaRPr>
                    </a:p>
                    <a:p>
                      <a:pPr algn="ctr"/>
                      <a:endParaRPr lang="en-US" dirty="0">
                        <a:latin typeface="Open Sans" panose="020B0606030504020204" pitchFamily="34" charset="0"/>
                        <a:ea typeface="Open Sans" panose="020B0606030504020204" pitchFamily="34" charset="0"/>
                        <a:cs typeface="Open Sans" panose="020B0606030504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Open Sans" panose="020B0606030504020204" pitchFamily="34" charset="0"/>
                          <a:ea typeface="Open Sans" panose="020B0606030504020204" pitchFamily="34" charset="0"/>
                          <a:cs typeface="Open Sans" panose="020B0606030504020204" pitchFamily="34" charset="0"/>
                        </a:rPr>
                        <a:t>($142M)</a:t>
                      </a:r>
                    </a:p>
                    <a:p>
                      <a:pPr algn="ctr"/>
                      <a:endParaRPr lang="en-US"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4010475717"/>
                  </a:ext>
                </a:extLst>
              </a:tr>
            </a:tbl>
          </a:graphicData>
        </a:graphic>
      </p:graphicFrame>
      <p:sp>
        <p:nvSpPr>
          <p:cNvPr id="10" name="TextBox 9">
            <a:extLst>
              <a:ext uri="{FF2B5EF4-FFF2-40B4-BE49-F238E27FC236}">
                <a16:creationId xmlns:a16="http://schemas.microsoft.com/office/drawing/2014/main" id="{795474FB-7EE4-1A8C-B2C1-E5E71D801CB9}"/>
              </a:ext>
            </a:extLst>
          </p:cNvPr>
          <p:cNvSpPr txBox="1"/>
          <p:nvPr/>
        </p:nvSpPr>
        <p:spPr>
          <a:xfrm>
            <a:off x="-1" y="6246806"/>
            <a:ext cx="12192001" cy="646331"/>
          </a:xfrm>
          <a:prstGeom prst="rect">
            <a:avLst/>
          </a:prstGeom>
          <a:solidFill>
            <a:srgbClr val="21373C"/>
          </a:solidFill>
        </p:spPr>
        <p:txBody>
          <a:bodyPr wrap="square" rtlCol="0">
            <a:spAutoFit/>
          </a:bodyPr>
          <a:lstStyle/>
          <a:p>
            <a:endParaRPr lang="en-US" sz="1200"/>
          </a:p>
          <a:p>
            <a:endParaRPr lang="en-US" sz="1200"/>
          </a:p>
          <a:p>
            <a:endParaRPr lang="en-US" sz="1200"/>
          </a:p>
        </p:txBody>
      </p:sp>
      <p:pic>
        <p:nvPicPr>
          <p:cNvPr id="7" name="Picture 2" descr="Logo&#10;&#10;Description automatically generated">
            <a:extLst>
              <a:ext uri="{FF2B5EF4-FFF2-40B4-BE49-F238E27FC236}">
                <a16:creationId xmlns:a16="http://schemas.microsoft.com/office/drawing/2014/main" id="{994C464E-8B16-7E9F-FA41-4841330D7FC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331" y="5905120"/>
            <a:ext cx="1027806" cy="94750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64AB222-CE88-4D77-1CB8-2F05819F1793}"/>
              </a:ext>
            </a:extLst>
          </p:cNvPr>
          <p:cNvSpPr txBox="1"/>
          <p:nvPr/>
        </p:nvSpPr>
        <p:spPr>
          <a:xfrm>
            <a:off x="444499" y="318129"/>
            <a:ext cx="11302999" cy="369332"/>
          </a:xfrm>
          <a:prstGeom prst="rect">
            <a:avLst/>
          </a:prstGeom>
          <a:noFill/>
        </p:spPr>
        <p:txBody>
          <a:bodyPr wrap="square" rtlCol="0">
            <a:spAutoFit/>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Total reduction in BASE and retirement levies for FY 2026 under various SEPTR and GTB scenarios</a:t>
            </a:r>
            <a:endParaRPr lang="en-US" b="1" dirty="0"/>
          </a:p>
        </p:txBody>
      </p:sp>
    </p:spTree>
    <p:extLst>
      <p:ext uri="{BB962C8B-B14F-4D97-AF65-F5344CB8AC3E}">
        <p14:creationId xmlns:p14="http://schemas.microsoft.com/office/powerpoint/2010/main" val="1992010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DC7E7A0-AF95-B24A-656B-D10906EEECAD}"/>
              </a:ext>
            </a:extLst>
          </p:cNvPr>
          <p:cNvSpPr txBox="1"/>
          <p:nvPr/>
        </p:nvSpPr>
        <p:spPr>
          <a:xfrm>
            <a:off x="-27027" y="0"/>
            <a:ext cx="2538916" cy="6246806"/>
          </a:xfrm>
          <a:prstGeom prst="rect">
            <a:avLst/>
          </a:prstGeom>
          <a:solidFill>
            <a:srgbClr val="21373C"/>
          </a:solidFill>
        </p:spPr>
        <p:txBody>
          <a:bodyPr wrap="square" rtlCol="0">
            <a:spAutoFit/>
          </a:bodyPr>
          <a:lstStyle/>
          <a:p>
            <a:endParaRPr lang="en-US"/>
          </a:p>
        </p:txBody>
      </p:sp>
      <p:sp>
        <p:nvSpPr>
          <p:cNvPr id="6" name="Title 10">
            <a:extLst>
              <a:ext uri="{FF2B5EF4-FFF2-40B4-BE49-F238E27FC236}">
                <a16:creationId xmlns:a16="http://schemas.microsoft.com/office/drawing/2014/main" id="{01B7833C-BC69-68B8-8407-97E0FCD960BB}"/>
              </a:ext>
            </a:extLst>
          </p:cNvPr>
          <p:cNvSpPr txBox="1">
            <a:spLocks/>
          </p:cNvSpPr>
          <p:nvPr/>
        </p:nvSpPr>
        <p:spPr>
          <a:xfrm>
            <a:off x="277089" y="213590"/>
            <a:ext cx="2261827" cy="2738970"/>
          </a:xfrm>
          <a:prstGeom prst="rect">
            <a:avLst/>
          </a:prstGeom>
        </p:spPr>
        <p:txBody>
          <a:bodyPr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solidFill>
                  <a:schemeClr val="bg1"/>
                </a:solidFill>
                <a:latin typeface="Open Sans"/>
                <a:ea typeface="Open Sans"/>
                <a:cs typeface="Open Sans"/>
              </a:rPr>
              <a:t>How would the SEPTR mechanism work if the 95 mills are reduced in FY 2026?</a:t>
            </a:r>
          </a:p>
          <a:p>
            <a:endParaRPr lang="en-US" sz="2400" dirty="0">
              <a:solidFill>
                <a:schemeClr val="bg1"/>
              </a:solidFill>
              <a:latin typeface="Open Sans"/>
              <a:ea typeface="Open Sans"/>
              <a:cs typeface="Open Sans"/>
            </a:endParaRPr>
          </a:p>
          <a:p>
            <a:pPr marL="342900" indent="-342900">
              <a:buFont typeface="Arial" panose="020B0604020202020204" pitchFamily="34" charset="0"/>
              <a:buChar char="•"/>
            </a:pPr>
            <a:r>
              <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State levy: 79 mills (floating)</a:t>
            </a:r>
          </a:p>
          <a:p>
            <a:pPr marL="342900" indent="-342900">
              <a:buFont typeface="Arial" panose="020B0604020202020204" pitchFamily="34" charset="0"/>
              <a:buChar char="•"/>
            </a:pPr>
            <a:r>
              <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SEPTR dial: 100%</a:t>
            </a:r>
          </a:p>
          <a:p>
            <a:endParaRPr lang="en-US" sz="1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endPar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endPar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Box 9">
            <a:extLst>
              <a:ext uri="{FF2B5EF4-FFF2-40B4-BE49-F238E27FC236}">
                <a16:creationId xmlns:a16="http://schemas.microsoft.com/office/drawing/2014/main" id="{795474FB-7EE4-1A8C-B2C1-E5E71D801CB9}"/>
              </a:ext>
            </a:extLst>
          </p:cNvPr>
          <p:cNvSpPr txBox="1"/>
          <p:nvPr/>
        </p:nvSpPr>
        <p:spPr>
          <a:xfrm>
            <a:off x="-1" y="6246806"/>
            <a:ext cx="12192001" cy="646331"/>
          </a:xfrm>
          <a:prstGeom prst="rect">
            <a:avLst/>
          </a:prstGeom>
          <a:solidFill>
            <a:srgbClr val="21373C"/>
          </a:solidFill>
        </p:spPr>
        <p:txBody>
          <a:bodyPr wrap="square" rtlCol="0">
            <a:spAutoFit/>
          </a:bodyPr>
          <a:lstStyle/>
          <a:p>
            <a:endParaRPr lang="en-US" sz="1200"/>
          </a:p>
          <a:p>
            <a:endParaRPr lang="en-US" sz="1200"/>
          </a:p>
          <a:p>
            <a:endParaRPr lang="en-US" sz="1200"/>
          </a:p>
        </p:txBody>
      </p:sp>
      <p:graphicFrame>
        <p:nvGraphicFramePr>
          <p:cNvPr id="8" name="Chart 7">
            <a:extLst>
              <a:ext uri="{FF2B5EF4-FFF2-40B4-BE49-F238E27FC236}">
                <a16:creationId xmlns:a16="http://schemas.microsoft.com/office/drawing/2014/main" id="{7D76EE54-4127-4790-B6A7-32558EC8F242}"/>
              </a:ext>
            </a:extLst>
          </p:cNvPr>
          <p:cNvGraphicFramePr>
            <a:graphicFrameLocks/>
          </p:cNvGraphicFramePr>
          <p:nvPr>
            <p:extLst>
              <p:ext uri="{D42A27DB-BD31-4B8C-83A1-F6EECF244321}">
                <p14:modId xmlns:p14="http://schemas.microsoft.com/office/powerpoint/2010/main" val="864414578"/>
              </p:ext>
            </p:extLst>
          </p:nvPr>
        </p:nvGraphicFramePr>
        <p:xfrm>
          <a:off x="2538917" y="0"/>
          <a:ext cx="9653084" cy="6246806"/>
        </p:xfrm>
        <a:graphic>
          <a:graphicData uri="http://schemas.openxmlformats.org/drawingml/2006/chart">
            <c:chart xmlns:c="http://schemas.openxmlformats.org/drawingml/2006/chart" xmlns:r="http://schemas.openxmlformats.org/officeDocument/2006/relationships" r:id="rId2"/>
          </a:graphicData>
        </a:graphic>
      </p:graphicFrame>
      <p:pic>
        <p:nvPicPr>
          <p:cNvPr id="9" name="Picture 2" descr="Logo&#10;&#10;Description automatically generated">
            <a:extLst>
              <a:ext uri="{FF2B5EF4-FFF2-40B4-BE49-F238E27FC236}">
                <a16:creationId xmlns:a16="http://schemas.microsoft.com/office/drawing/2014/main" id="{39E13458-2E37-A08F-A6B2-E66A5442B52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31" y="5905120"/>
            <a:ext cx="1027806" cy="94750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C7621684-53A2-BF65-1CE9-9B6A385CD480}"/>
              </a:ext>
            </a:extLst>
          </p:cNvPr>
          <p:cNvSpPr txBox="1"/>
          <p:nvPr/>
        </p:nvSpPr>
        <p:spPr>
          <a:xfrm>
            <a:off x="8558074" y="6399330"/>
            <a:ext cx="1718282" cy="276999"/>
          </a:xfrm>
          <a:prstGeom prst="rect">
            <a:avLst/>
          </a:prstGeom>
          <a:noFill/>
        </p:spPr>
        <p:txBody>
          <a:bodyPr wrap="square" rtlCol="0">
            <a:spAutoFit/>
          </a:bodyPr>
          <a:lstStyle/>
          <a:p>
            <a:r>
              <a:rPr lang="en-US" sz="1200" dirty="0">
                <a:solidFill>
                  <a:schemeClr val="bg1"/>
                </a:solidFill>
                <a:latin typeface="Open Sans" panose="020B0606030504020204" pitchFamily="34" charset="0"/>
                <a:ea typeface="Open Sans" panose="020B0606030504020204" pitchFamily="34" charset="0"/>
                <a:cs typeface="Open Sans" panose="020B0606030504020204" pitchFamily="34" charset="0"/>
              </a:rPr>
              <a:t>*Estimates</a:t>
            </a:r>
          </a:p>
        </p:txBody>
      </p:sp>
      <p:cxnSp>
        <p:nvCxnSpPr>
          <p:cNvPr id="12" name="Straight Connector 11">
            <a:extLst>
              <a:ext uri="{FF2B5EF4-FFF2-40B4-BE49-F238E27FC236}">
                <a16:creationId xmlns:a16="http://schemas.microsoft.com/office/drawing/2014/main" id="{3F0483A9-71AE-7BF7-C035-55A5E96E535D}"/>
              </a:ext>
            </a:extLst>
          </p:cNvPr>
          <p:cNvCxnSpPr>
            <a:cxnSpLocks/>
            <a:stCxn id="13" idx="2"/>
          </p:cNvCxnSpPr>
          <p:nvPr/>
        </p:nvCxnSpPr>
        <p:spPr>
          <a:xfrm>
            <a:off x="5536412" y="604803"/>
            <a:ext cx="0" cy="564200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580B0F3-1C28-48D9-9A5E-6EB223E9258E}"/>
              </a:ext>
            </a:extLst>
          </p:cNvPr>
          <p:cNvSpPr txBox="1"/>
          <p:nvPr/>
        </p:nvSpPr>
        <p:spPr>
          <a:xfrm>
            <a:off x="4889771" y="143138"/>
            <a:ext cx="1293282" cy="461665"/>
          </a:xfrm>
          <a:prstGeom prst="rect">
            <a:avLst/>
          </a:prstGeom>
          <a:solidFill>
            <a:schemeClr val="bg1"/>
          </a:solidFill>
          <a:ln w="19050">
            <a:solidFill>
              <a:schemeClr val="tx1"/>
            </a:solidFill>
          </a:ln>
        </p:spPr>
        <p:txBody>
          <a:bodyPr wrap="square" rtlCol="0">
            <a:spAutoFit/>
          </a:bodyPr>
          <a:lstStyle/>
          <a:p>
            <a:pPr algn="ctr"/>
            <a:r>
              <a:rPr lang="en-US" sz="800" b="1" dirty="0">
                <a:latin typeface="Open Sans" panose="020B0606030504020204" pitchFamily="34" charset="0"/>
                <a:ea typeface="Open Sans" panose="020B0606030504020204" pitchFamily="34" charset="0"/>
                <a:cs typeface="Open Sans" panose="020B0606030504020204" pitchFamily="34" charset="0"/>
              </a:rPr>
              <a:t>Legislative action needed to change the 95 mills to 79 mills</a:t>
            </a:r>
          </a:p>
        </p:txBody>
      </p:sp>
      <p:sp>
        <p:nvSpPr>
          <p:cNvPr id="14" name="Speech Bubble: Rectangle with Corners Rounded 13">
            <a:extLst>
              <a:ext uri="{FF2B5EF4-FFF2-40B4-BE49-F238E27FC236}">
                <a16:creationId xmlns:a16="http://schemas.microsoft.com/office/drawing/2014/main" id="{5ACC9859-C507-EA08-5A87-6E198FF6899F}"/>
              </a:ext>
            </a:extLst>
          </p:cNvPr>
          <p:cNvSpPr/>
          <p:nvPr/>
        </p:nvSpPr>
        <p:spPr>
          <a:xfrm>
            <a:off x="9260638" y="1775638"/>
            <a:ext cx="2792815" cy="1949316"/>
          </a:xfrm>
          <a:prstGeom prst="wedgeRoundRectCallout">
            <a:avLst>
              <a:gd name="adj1" fmla="val -45953"/>
              <a:gd name="adj2" fmla="val 85913"/>
              <a:gd name="adj3" fmla="val 16667"/>
            </a:avLst>
          </a:prstGeom>
          <a:solidFill>
            <a:schemeClr val="bg1">
              <a:lumMod val="8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rPr>
              <a:t>Even with the SEPTR dial at 100%, reducing the </a:t>
            </a:r>
            <a:r>
              <a:rPr lang="en-US" sz="1050" b="1" dirty="0">
                <a:solidFill>
                  <a:srgbClr val="717BC5"/>
                </a:solidFill>
                <a:latin typeface="Open Sans" panose="020B0606030504020204" pitchFamily="34" charset="0"/>
                <a:ea typeface="Open Sans" panose="020B0606030504020204" pitchFamily="34" charset="0"/>
                <a:cs typeface="Open Sans" panose="020B0606030504020204" pitchFamily="34" charset="0"/>
              </a:rPr>
              <a:t>95 mills </a:t>
            </a:r>
            <a:r>
              <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rPr>
              <a:t>to 79 would reduce the amount of revenue and dampen the effects of the SEPTR “dial” calculation. </a:t>
            </a:r>
          </a:p>
          <a:p>
            <a:pPr algn="ctr"/>
            <a:endPar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rPr>
              <a:t>The $33M increase in state funding for the Retirement Fund is hard-coded for FY 2025, but for FY 2026 and beyond, the state retirement contribution would remain relatively flat.</a:t>
            </a:r>
          </a:p>
        </p:txBody>
      </p:sp>
      <p:sp>
        <p:nvSpPr>
          <p:cNvPr id="15" name="Speech Bubble: Rectangle with Corners Rounded 14">
            <a:extLst>
              <a:ext uri="{FF2B5EF4-FFF2-40B4-BE49-F238E27FC236}">
                <a16:creationId xmlns:a16="http://schemas.microsoft.com/office/drawing/2014/main" id="{80D4DC2E-0363-FA07-29D1-E1F584BC8BA8}"/>
              </a:ext>
            </a:extLst>
          </p:cNvPr>
          <p:cNvSpPr/>
          <p:nvPr/>
        </p:nvSpPr>
        <p:spPr>
          <a:xfrm>
            <a:off x="9537726" y="373970"/>
            <a:ext cx="2515727" cy="1297172"/>
          </a:xfrm>
          <a:prstGeom prst="wedgeRoundRectCallout">
            <a:avLst>
              <a:gd name="adj1" fmla="val -69378"/>
              <a:gd name="adj2" fmla="val 19748"/>
              <a:gd name="adj3" fmla="val 16667"/>
            </a:avLst>
          </a:prstGeom>
          <a:solidFill>
            <a:schemeClr val="bg1">
              <a:lumMod val="8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rPr>
              <a:t>If the </a:t>
            </a:r>
            <a:r>
              <a:rPr lang="en-US" sz="1050" b="1" dirty="0">
                <a:solidFill>
                  <a:srgbClr val="717BC5"/>
                </a:solidFill>
                <a:latin typeface="Open Sans" panose="020B0606030504020204" pitchFamily="34" charset="0"/>
                <a:ea typeface="Open Sans" panose="020B0606030504020204" pitchFamily="34" charset="0"/>
                <a:cs typeface="Open Sans" panose="020B0606030504020204" pitchFamily="34" charset="0"/>
              </a:rPr>
              <a:t>state levy </a:t>
            </a:r>
            <a:r>
              <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rPr>
              <a:t>were to float (without mill banking), the load on the </a:t>
            </a:r>
            <a:r>
              <a:rPr lang="en-US" sz="1050" b="1" dirty="0">
                <a:solidFill>
                  <a:schemeClr val="tx2"/>
                </a:solidFill>
                <a:latin typeface="Open Sans" panose="020B0606030504020204" pitchFamily="34" charset="0"/>
                <a:ea typeface="Open Sans" panose="020B0606030504020204" pitchFamily="34" charset="0"/>
                <a:cs typeface="Open Sans" panose="020B0606030504020204" pitchFamily="34" charset="0"/>
              </a:rPr>
              <a:t>state general fund </a:t>
            </a:r>
            <a:r>
              <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rPr>
              <a:t>(primarily income tax) and </a:t>
            </a:r>
            <a:r>
              <a:rPr lang="en-US" sz="1050"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local levies </a:t>
            </a:r>
            <a:r>
              <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rPr>
              <a:t>for the district general fund BASE budget and retirement would increase </a:t>
            </a:r>
          </a:p>
          <a:p>
            <a:endParaRPr lang="en-US" sz="1050" dirty="0"/>
          </a:p>
        </p:txBody>
      </p:sp>
      <p:graphicFrame>
        <p:nvGraphicFramePr>
          <p:cNvPr id="2" name="Table 1">
            <a:extLst>
              <a:ext uri="{FF2B5EF4-FFF2-40B4-BE49-F238E27FC236}">
                <a16:creationId xmlns:a16="http://schemas.microsoft.com/office/drawing/2014/main" id="{34707283-D7CF-4DAD-7E16-46CCA928A723}"/>
              </a:ext>
            </a:extLst>
          </p:cNvPr>
          <p:cNvGraphicFramePr>
            <a:graphicFrameLocks noGrp="1"/>
          </p:cNvGraphicFramePr>
          <p:nvPr>
            <p:extLst>
              <p:ext uri="{D42A27DB-BD31-4B8C-83A1-F6EECF244321}">
                <p14:modId xmlns:p14="http://schemas.microsoft.com/office/powerpoint/2010/main" val="2425356181"/>
              </p:ext>
            </p:extLst>
          </p:nvPr>
        </p:nvGraphicFramePr>
        <p:xfrm>
          <a:off x="55760" y="3402833"/>
          <a:ext cx="2373342" cy="1976069"/>
        </p:xfrm>
        <a:graphic>
          <a:graphicData uri="http://schemas.openxmlformats.org/drawingml/2006/table">
            <a:tbl>
              <a:tblPr>
                <a:tableStyleId>{5C22544A-7EE6-4342-B048-85BDC9FD1C3A}</a:tableStyleId>
              </a:tblPr>
              <a:tblGrid>
                <a:gridCol w="607807">
                  <a:extLst>
                    <a:ext uri="{9D8B030D-6E8A-4147-A177-3AD203B41FA5}">
                      <a16:colId xmlns:a16="http://schemas.microsoft.com/office/drawing/2014/main" val="20781583"/>
                    </a:ext>
                  </a:extLst>
                </a:gridCol>
                <a:gridCol w="497823">
                  <a:extLst>
                    <a:ext uri="{9D8B030D-6E8A-4147-A177-3AD203B41FA5}">
                      <a16:colId xmlns:a16="http://schemas.microsoft.com/office/drawing/2014/main" val="4086053743"/>
                    </a:ext>
                  </a:extLst>
                </a:gridCol>
                <a:gridCol w="659905">
                  <a:extLst>
                    <a:ext uri="{9D8B030D-6E8A-4147-A177-3AD203B41FA5}">
                      <a16:colId xmlns:a16="http://schemas.microsoft.com/office/drawing/2014/main" val="2089222519"/>
                    </a:ext>
                  </a:extLst>
                </a:gridCol>
                <a:gridCol w="607807">
                  <a:extLst>
                    <a:ext uri="{9D8B030D-6E8A-4147-A177-3AD203B41FA5}">
                      <a16:colId xmlns:a16="http://schemas.microsoft.com/office/drawing/2014/main" val="1799745094"/>
                    </a:ext>
                  </a:extLst>
                </a:gridCol>
              </a:tblGrid>
              <a:tr h="207869">
                <a:tc gridSpan="4">
                  <a:txBody>
                    <a:bodyPr/>
                    <a:lstStyle/>
                    <a:p>
                      <a:pPr algn="ctr" fontAlgn="ctr"/>
                      <a:r>
                        <a:rPr lang="en-US" sz="1000" b="1"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Changes from FY 2025</a:t>
                      </a:r>
                      <a:endParaRPr lang="en-US" sz="1000" b="1" i="0"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95871788"/>
                  </a:ext>
                </a:extLst>
              </a:tr>
              <a:tr h="207869">
                <a:tc>
                  <a:txBody>
                    <a:bodyPr/>
                    <a:lstStyle/>
                    <a:p>
                      <a:pPr algn="ctr" fontAlgn="ctr"/>
                      <a:endParaRPr lang="en-US" sz="1000" b="1" i="0"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tc>
                  <a:txBody>
                    <a:bodyPr/>
                    <a:lstStyle/>
                    <a:p>
                      <a:pPr algn="ctr" fontAlgn="ctr"/>
                      <a:r>
                        <a:rPr lang="en-US" sz="1000" b="1"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State Levy</a:t>
                      </a:r>
                      <a:endParaRPr lang="en-US" sz="1000" b="1" i="0"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tc>
                  <a:txBody>
                    <a:bodyPr/>
                    <a:lstStyle/>
                    <a:p>
                      <a:pPr algn="ctr" fontAlgn="ctr"/>
                      <a:r>
                        <a:rPr lang="en-US" sz="1000" b="1"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State GF</a:t>
                      </a:r>
                      <a:endParaRPr lang="en-US" sz="1000" b="1" i="0"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tc>
                  <a:txBody>
                    <a:bodyPr/>
                    <a:lstStyle/>
                    <a:p>
                      <a:pPr algn="ctr" fontAlgn="ctr"/>
                      <a:r>
                        <a:rPr lang="en-US" sz="1000" b="1"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Local Levies</a:t>
                      </a:r>
                      <a:endParaRPr lang="en-US" sz="1000" b="1" i="0"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extLst>
                  <a:ext uri="{0D108BD9-81ED-4DB2-BD59-A6C34878D82A}">
                    <a16:rowId xmlns:a16="http://schemas.microsoft.com/office/drawing/2014/main" val="4243614791"/>
                  </a:ext>
                </a:extLst>
              </a:tr>
              <a:tr h="365850">
                <a:tc>
                  <a:txBody>
                    <a:bodyPr/>
                    <a:lstStyle/>
                    <a:p>
                      <a:pPr algn="ctr" fontAlgn="ctr"/>
                      <a:r>
                        <a:rPr lang="en-US" sz="1000" b="1"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FY 2026</a:t>
                      </a:r>
                      <a:endParaRPr lang="en-US" sz="1000" b="1" i="0"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tc>
                  <a:txBody>
                    <a:bodyPr/>
                    <a:lstStyle/>
                    <a:p>
                      <a:pPr algn="ctr" fontAlgn="ctr"/>
                      <a:r>
                        <a:rPr lang="en-US" sz="1000" u="none" strike="noStrike" dirty="0">
                          <a:effectLst/>
                          <a:latin typeface="Open Sans" panose="020B0606030504020204" pitchFamily="34" charset="0"/>
                          <a:ea typeface="Open Sans" panose="020B0606030504020204" pitchFamily="34" charset="0"/>
                          <a:cs typeface="Open Sans" panose="020B0606030504020204" pitchFamily="34" charset="0"/>
                        </a:rPr>
                        <a:t>($54M)</a:t>
                      </a:r>
                      <a:endParaRPr lang="en-US" sz="10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75000"/>
                      </a:schemeClr>
                    </a:solidFill>
                  </a:tcPr>
                </a:tc>
                <a:tc>
                  <a:txBody>
                    <a:bodyPr/>
                    <a:lstStyle/>
                    <a:p>
                      <a:pPr algn="ctr" fontAlgn="ctr"/>
                      <a:r>
                        <a:rPr lang="en-US" sz="1000" u="none" strike="noStrike" dirty="0">
                          <a:effectLst/>
                          <a:latin typeface="Open Sans" panose="020B0606030504020204" pitchFamily="34" charset="0"/>
                          <a:ea typeface="Open Sans" panose="020B0606030504020204" pitchFamily="34" charset="0"/>
                          <a:cs typeface="Open Sans" panose="020B0606030504020204" pitchFamily="34" charset="0"/>
                        </a:rPr>
                        <a:t>$47M </a:t>
                      </a:r>
                      <a:endParaRPr lang="en-US" sz="10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75000"/>
                      </a:schemeClr>
                    </a:solidFill>
                  </a:tcPr>
                </a:tc>
                <a:tc>
                  <a:txBody>
                    <a:bodyPr/>
                    <a:lstStyle/>
                    <a:p>
                      <a:pPr algn="ctr" fontAlgn="ctr"/>
                      <a:r>
                        <a:rPr lang="en-US" sz="1000" u="none" strike="noStrike" dirty="0">
                          <a:effectLst/>
                          <a:latin typeface="Open Sans" panose="020B0606030504020204" pitchFamily="34" charset="0"/>
                          <a:ea typeface="Open Sans" panose="020B0606030504020204" pitchFamily="34" charset="0"/>
                          <a:cs typeface="Open Sans" panose="020B0606030504020204" pitchFamily="34" charset="0"/>
                        </a:rPr>
                        <a:t>$42M</a:t>
                      </a:r>
                      <a:endParaRPr lang="en-US" sz="10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75000"/>
                      </a:schemeClr>
                    </a:solidFill>
                  </a:tcPr>
                </a:tc>
                <a:extLst>
                  <a:ext uri="{0D108BD9-81ED-4DB2-BD59-A6C34878D82A}">
                    <a16:rowId xmlns:a16="http://schemas.microsoft.com/office/drawing/2014/main" val="189039036"/>
                  </a:ext>
                </a:extLst>
              </a:tr>
              <a:tr h="365850">
                <a:tc>
                  <a:txBody>
                    <a:bodyPr/>
                    <a:lstStyle/>
                    <a:p>
                      <a:pPr algn="ctr" fontAlgn="ctr"/>
                      <a:r>
                        <a:rPr lang="en-US" sz="1000" b="1"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FY 2027</a:t>
                      </a:r>
                      <a:endParaRPr lang="en-US" sz="1000" b="1" i="0"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tc>
                  <a:txBody>
                    <a:bodyPr/>
                    <a:lstStyle/>
                    <a:p>
                      <a:pPr algn="ctr" fontAlgn="ctr"/>
                      <a:r>
                        <a:rPr lang="en-US" sz="1000" u="none" strike="noStrike" dirty="0">
                          <a:effectLst/>
                          <a:latin typeface="Open Sans" panose="020B0606030504020204" pitchFamily="34" charset="0"/>
                          <a:ea typeface="Open Sans" panose="020B0606030504020204" pitchFamily="34" charset="0"/>
                          <a:cs typeface="Open Sans" panose="020B0606030504020204" pitchFamily="34" charset="0"/>
                        </a:rPr>
                        <a:t>($50M)</a:t>
                      </a:r>
                      <a:endParaRPr lang="en-US" sz="10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tc>
                  <a:txBody>
                    <a:bodyPr/>
                    <a:lstStyle/>
                    <a:p>
                      <a:pPr algn="ctr" fontAlgn="ctr"/>
                      <a:r>
                        <a:rPr lang="en-US" sz="1000" u="none" strike="noStrike" dirty="0">
                          <a:effectLst/>
                          <a:latin typeface="Open Sans" panose="020B0606030504020204" pitchFamily="34" charset="0"/>
                          <a:ea typeface="Open Sans" panose="020B0606030504020204" pitchFamily="34" charset="0"/>
                          <a:cs typeface="Open Sans" panose="020B0606030504020204" pitchFamily="34" charset="0"/>
                        </a:rPr>
                        <a:t>$78M</a:t>
                      </a:r>
                      <a:endParaRPr lang="en-US" sz="10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tc>
                  <a:txBody>
                    <a:bodyPr/>
                    <a:lstStyle/>
                    <a:p>
                      <a:pPr algn="ctr" fontAlgn="ctr"/>
                      <a:r>
                        <a:rPr lang="en-US" sz="1000" u="none" strike="noStrike" dirty="0">
                          <a:effectLst/>
                          <a:latin typeface="Open Sans" panose="020B0606030504020204" pitchFamily="34" charset="0"/>
                          <a:ea typeface="Open Sans" panose="020B0606030504020204" pitchFamily="34" charset="0"/>
                          <a:cs typeface="Open Sans" panose="020B0606030504020204" pitchFamily="34" charset="0"/>
                        </a:rPr>
                        <a:t>$45M </a:t>
                      </a:r>
                      <a:endParaRPr lang="en-US" sz="10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496199882"/>
                  </a:ext>
                </a:extLst>
              </a:tr>
              <a:tr h="365850">
                <a:tc>
                  <a:txBody>
                    <a:bodyPr/>
                    <a:lstStyle/>
                    <a:p>
                      <a:pPr algn="ctr" fontAlgn="ctr"/>
                      <a:r>
                        <a:rPr lang="en-US" sz="1000" b="1"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FY 2028</a:t>
                      </a:r>
                      <a:endParaRPr lang="en-US" sz="1000" b="1" i="0"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tc>
                  <a:txBody>
                    <a:bodyPr/>
                    <a:lstStyle/>
                    <a:p>
                      <a:pPr algn="ctr" fontAlgn="ctr"/>
                      <a:r>
                        <a:rPr lang="en-US" sz="1000" u="none" strike="noStrike" dirty="0">
                          <a:effectLst/>
                          <a:latin typeface="Open Sans" panose="020B0606030504020204" pitchFamily="34" charset="0"/>
                          <a:ea typeface="Open Sans" panose="020B0606030504020204" pitchFamily="34" charset="0"/>
                          <a:cs typeface="Open Sans" panose="020B0606030504020204" pitchFamily="34" charset="0"/>
                        </a:rPr>
                        <a:t>($45M)</a:t>
                      </a:r>
                      <a:endParaRPr lang="en-US" sz="10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75000"/>
                      </a:schemeClr>
                    </a:solidFill>
                  </a:tcPr>
                </a:tc>
                <a:tc>
                  <a:txBody>
                    <a:bodyPr/>
                    <a:lstStyle/>
                    <a:p>
                      <a:pPr algn="ctr" fontAlgn="ctr"/>
                      <a:r>
                        <a:rPr lang="en-US" sz="1000" u="none" strike="noStrike" dirty="0">
                          <a:effectLst/>
                          <a:latin typeface="Open Sans" panose="020B0606030504020204" pitchFamily="34" charset="0"/>
                          <a:ea typeface="Open Sans" panose="020B0606030504020204" pitchFamily="34" charset="0"/>
                          <a:cs typeface="Open Sans" panose="020B0606030504020204" pitchFamily="34" charset="0"/>
                        </a:rPr>
                        <a:t>$104M</a:t>
                      </a:r>
                      <a:endParaRPr lang="en-US" sz="10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75000"/>
                      </a:schemeClr>
                    </a:solidFill>
                  </a:tcPr>
                </a:tc>
                <a:tc>
                  <a:txBody>
                    <a:bodyPr/>
                    <a:lstStyle/>
                    <a:p>
                      <a:pPr algn="ctr" fontAlgn="ctr"/>
                      <a:r>
                        <a:rPr lang="en-US" sz="1000" u="none" strike="noStrike" dirty="0">
                          <a:effectLst/>
                          <a:latin typeface="Open Sans" panose="020B0606030504020204" pitchFamily="34" charset="0"/>
                          <a:ea typeface="Open Sans" panose="020B0606030504020204" pitchFamily="34" charset="0"/>
                          <a:cs typeface="Open Sans" panose="020B0606030504020204" pitchFamily="34" charset="0"/>
                        </a:rPr>
                        <a:t>$54M </a:t>
                      </a:r>
                      <a:endParaRPr lang="en-US" sz="10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75000"/>
                      </a:schemeClr>
                    </a:solidFill>
                  </a:tcPr>
                </a:tc>
                <a:extLst>
                  <a:ext uri="{0D108BD9-81ED-4DB2-BD59-A6C34878D82A}">
                    <a16:rowId xmlns:a16="http://schemas.microsoft.com/office/drawing/2014/main" val="1727317078"/>
                  </a:ext>
                </a:extLst>
              </a:tr>
              <a:tr h="365850">
                <a:tc>
                  <a:txBody>
                    <a:bodyPr/>
                    <a:lstStyle/>
                    <a:p>
                      <a:pPr algn="ctr" fontAlgn="ctr"/>
                      <a:r>
                        <a:rPr lang="en-US" sz="1000" b="1"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FY 2029</a:t>
                      </a:r>
                      <a:endParaRPr lang="en-US" sz="1000" b="1" i="0"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tc>
                  <a:txBody>
                    <a:bodyPr/>
                    <a:lstStyle/>
                    <a:p>
                      <a:pPr algn="ctr" fontAlgn="ctr"/>
                      <a:r>
                        <a:rPr lang="en-US" sz="1000" u="none" strike="noStrike" dirty="0">
                          <a:effectLst/>
                          <a:latin typeface="Open Sans" panose="020B0606030504020204" pitchFamily="34" charset="0"/>
                          <a:ea typeface="Open Sans" panose="020B0606030504020204" pitchFamily="34" charset="0"/>
                          <a:cs typeface="Open Sans" panose="020B0606030504020204" pitchFamily="34" charset="0"/>
                        </a:rPr>
                        <a:t>($40M)</a:t>
                      </a:r>
                      <a:endParaRPr lang="en-US" sz="10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tc>
                  <a:txBody>
                    <a:bodyPr/>
                    <a:lstStyle/>
                    <a:p>
                      <a:pPr algn="ctr" fontAlgn="ctr"/>
                      <a:r>
                        <a:rPr lang="en-US" sz="1000" u="none" strike="noStrike" dirty="0">
                          <a:effectLst/>
                          <a:latin typeface="Open Sans" panose="020B0606030504020204" pitchFamily="34" charset="0"/>
                          <a:ea typeface="Open Sans" panose="020B0606030504020204" pitchFamily="34" charset="0"/>
                          <a:cs typeface="Open Sans" panose="020B0606030504020204" pitchFamily="34" charset="0"/>
                        </a:rPr>
                        <a:t>$137M</a:t>
                      </a:r>
                      <a:endParaRPr lang="en-US" sz="10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tc>
                  <a:txBody>
                    <a:bodyPr/>
                    <a:lstStyle/>
                    <a:p>
                      <a:pPr algn="ctr" fontAlgn="ctr"/>
                      <a:r>
                        <a:rPr lang="en-US" sz="1000" u="none" strike="noStrike" dirty="0">
                          <a:effectLst/>
                          <a:latin typeface="Open Sans" panose="020B0606030504020204" pitchFamily="34" charset="0"/>
                          <a:ea typeface="Open Sans" panose="020B0606030504020204" pitchFamily="34" charset="0"/>
                          <a:cs typeface="Open Sans" panose="020B0606030504020204" pitchFamily="34" charset="0"/>
                        </a:rPr>
                        <a:t>$57M</a:t>
                      </a:r>
                      <a:endParaRPr lang="en-US" sz="10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2969999760"/>
                  </a:ext>
                </a:extLst>
              </a:tr>
            </a:tbl>
          </a:graphicData>
        </a:graphic>
      </p:graphicFrame>
    </p:spTree>
    <p:extLst>
      <p:ext uri="{BB962C8B-B14F-4D97-AF65-F5344CB8AC3E}">
        <p14:creationId xmlns:p14="http://schemas.microsoft.com/office/powerpoint/2010/main" val="2038754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EB19A2-A475-7E3B-7C12-12721203FD47}"/>
              </a:ext>
            </a:extLst>
          </p:cNvPr>
          <p:cNvSpPr>
            <a:spLocks noGrp="1"/>
          </p:cNvSpPr>
          <p:nvPr>
            <p:ph type="title"/>
          </p:nvPr>
        </p:nvSpPr>
        <p:spPr>
          <a:xfrm>
            <a:off x="3538123" y="1887336"/>
            <a:ext cx="7886700" cy="3083328"/>
          </a:xfrm>
        </p:spPr>
        <p:txBody>
          <a:bodyPr>
            <a:normAutofit fontScale="90000"/>
          </a:bodyPr>
          <a:lstStyle/>
          <a:p>
            <a:pPr algn="ctr"/>
            <a:r>
              <a:rPr lang="en-US" sz="11500" b="1">
                <a:latin typeface="Open Sans" panose="020B0606030504020204" pitchFamily="34" charset="0"/>
                <a:ea typeface="Open Sans" panose="020B0606030504020204" pitchFamily="34" charset="0"/>
                <a:cs typeface="Open Sans" panose="020B0606030504020204" pitchFamily="34" charset="0"/>
              </a:rPr>
              <a:t>Questions?</a:t>
            </a:r>
            <a:endParaRPr lang="en-US" sz="7200" b="1">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a:extLst>
              <a:ext uri="{FF2B5EF4-FFF2-40B4-BE49-F238E27FC236}">
                <a16:creationId xmlns:a16="http://schemas.microsoft.com/office/drawing/2014/main" id="{74087253-9AFB-3042-107C-7A02CE6ACB2B}"/>
              </a:ext>
            </a:extLst>
          </p:cNvPr>
          <p:cNvSpPr txBox="1"/>
          <p:nvPr/>
        </p:nvSpPr>
        <p:spPr>
          <a:xfrm>
            <a:off x="-1" y="6246806"/>
            <a:ext cx="12192001" cy="646331"/>
          </a:xfrm>
          <a:prstGeom prst="rect">
            <a:avLst/>
          </a:prstGeom>
          <a:solidFill>
            <a:srgbClr val="21373C"/>
          </a:solidFill>
        </p:spPr>
        <p:txBody>
          <a:bodyPr wrap="square" rtlCol="0">
            <a:spAutoFit/>
          </a:bodyPr>
          <a:lstStyle/>
          <a:p>
            <a:endParaRPr lang="en-US" sz="1200"/>
          </a:p>
          <a:p>
            <a:endParaRPr lang="en-US" sz="1200"/>
          </a:p>
          <a:p>
            <a:endParaRPr lang="en-US" sz="1200"/>
          </a:p>
        </p:txBody>
      </p:sp>
      <p:pic>
        <p:nvPicPr>
          <p:cNvPr id="6" name="Picture 5">
            <a:extLst>
              <a:ext uri="{FF2B5EF4-FFF2-40B4-BE49-F238E27FC236}">
                <a16:creationId xmlns:a16="http://schemas.microsoft.com/office/drawing/2014/main" id="{E85EC59E-EAE5-7D4D-54A7-099C26EB900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84555" y="5786545"/>
            <a:ext cx="1069861" cy="1069861"/>
          </a:xfrm>
          <a:prstGeom prst="rect">
            <a:avLst/>
          </a:prstGeom>
          <a:noFill/>
          <a:ln>
            <a:noFill/>
          </a:ln>
        </p:spPr>
      </p:pic>
    </p:spTree>
    <p:extLst>
      <p:ext uri="{BB962C8B-B14F-4D97-AF65-F5344CB8AC3E}">
        <p14:creationId xmlns:p14="http://schemas.microsoft.com/office/powerpoint/2010/main" val="676841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95474FB-7EE4-1A8C-B2C1-E5E71D801CB9}"/>
              </a:ext>
            </a:extLst>
          </p:cNvPr>
          <p:cNvSpPr txBox="1"/>
          <p:nvPr/>
        </p:nvSpPr>
        <p:spPr>
          <a:xfrm>
            <a:off x="-1" y="6246806"/>
            <a:ext cx="12192001" cy="646331"/>
          </a:xfrm>
          <a:prstGeom prst="rect">
            <a:avLst/>
          </a:prstGeom>
          <a:solidFill>
            <a:srgbClr val="21373C"/>
          </a:solidFill>
        </p:spPr>
        <p:txBody>
          <a:bodyPr wrap="square" rtlCol="0">
            <a:spAutoFit/>
          </a:bodyPr>
          <a:lstStyle/>
          <a:p>
            <a:endParaRPr lang="en-US" sz="1200"/>
          </a:p>
          <a:p>
            <a:endParaRPr lang="en-US" sz="1200"/>
          </a:p>
          <a:p>
            <a:endParaRPr lang="en-US" sz="1200"/>
          </a:p>
        </p:txBody>
      </p:sp>
      <p:pic>
        <p:nvPicPr>
          <p:cNvPr id="8" name="Picture 7">
            <a:extLst>
              <a:ext uri="{FF2B5EF4-FFF2-40B4-BE49-F238E27FC236}">
                <a16:creationId xmlns:a16="http://schemas.microsoft.com/office/drawing/2014/main" id="{5854593C-1FA2-0601-13E7-D26408E7E620}"/>
              </a:ext>
            </a:extLst>
          </p:cNvPr>
          <p:cNvPicPr>
            <a:picLocks noChangeAspect="1"/>
          </p:cNvPicPr>
          <p:nvPr/>
        </p:nvPicPr>
        <p:blipFill>
          <a:blip r:embed="rId2"/>
          <a:stretch>
            <a:fillRect/>
          </a:stretch>
        </p:blipFill>
        <p:spPr>
          <a:xfrm>
            <a:off x="10942301" y="6258561"/>
            <a:ext cx="1219306" cy="571550"/>
          </a:xfrm>
          <a:prstGeom prst="rect">
            <a:avLst/>
          </a:prstGeom>
        </p:spPr>
      </p:pic>
      <p:graphicFrame>
        <p:nvGraphicFramePr>
          <p:cNvPr id="9" name="Chart 8">
            <a:extLst>
              <a:ext uri="{FF2B5EF4-FFF2-40B4-BE49-F238E27FC236}">
                <a16:creationId xmlns:a16="http://schemas.microsoft.com/office/drawing/2014/main" id="{BAF32D51-F8E4-CBA6-FF62-43DB01F9C5D1}"/>
              </a:ext>
            </a:extLst>
          </p:cNvPr>
          <p:cNvGraphicFramePr/>
          <p:nvPr>
            <p:extLst>
              <p:ext uri="{D42A27DB-BD31-4B8C-83A1-F6EECF244321}">
                <p14:modId xmlns:p14="http://schemas.microsoft.com/office/powerpoint/2010/main" val="186803127"/>
              </p:ext>
            </p:extLst>
          </p:nvPr>
        </p:nvGraphicFramePr>
        <p:xfrm>
          <a:off x="4088524" y="898531"/>
          <a:ext cx="7982113" cy="4416695"/>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239AD30E-CEDB-F976-BC99-4AC459A7EEA0}"/>
              </a:ext>
            </a:extLst>
          </p:cNvPr>
          <p:cNvSpPr txBox="1"/>
          <p:nvPr/>
        </p:nvSpPr>
        <p:spPr>
          <a:xfrm>
            <a:off x="0" y="-1"/>
            <a:ext cx="3864634" cy="6258561"/>
          </a:xfrm>
          <a:prstGeom prst="rect">
            <a:avLst/>
          </a:prstGeom>
          <a:solidFill>
            <a:srgbClr val="21373C"/>
          </a:solidFill>
        </p:spPr>
        <p:txBody>
          <a:bodyPr wrap="square" rtlCol="0">
            <a:spAutoFit/>
          </a:bodyPr>
          <a:lstStyle/>
          <a:p>
            <a:endParaRPr lang="en-US"/>
          </a:p>
        </p:txBody>
      </p:sp>
      <p:sp>
        <p:nvSpPr>
          <p:cNvPr id="12" name="Title 1">
            <a:extLst>
              <a:ext uri="{FF2B5EF4-FFF2-40B4-BE49-F238E27FC236}">
                <a16:creationId xmlns:a16="http://schemas.microsoft.com/office/drawing/2014/main" id="{BE231B7B-C926-341E-A84C-5D1D62B0556A}"/>
              </a:ext>
            </a:extLst>
          </p:cNvPr>
          <p:cNvSpPr txBox="1">
            <a:spLocks/>
          </p:cNvSpPr>
          <p:nvPr/>
        </p:nvSpPr>
        <p:spPr>
          <a:xfrm>
            <a:off x="361415" y="3264040"/>
            <a:ext cx="3197013" cy="224064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a:solidFill>
                  <a:schemeClr val="bg1"/>
                </a:solidFill>
                <a:latin typeface="Open Sans" panose="020B0606030504020204" pitchFamily="34" charset="0"/>
                <a:ea typeface="Open Sans" panose="020B0606030504020204" pitchFamily="34" charset="0"/>
                <a:cs typeface="Open Sans" panose="020B0606030504020204" pitchFamily="34" charset="0"/>
              </a:rPr>
              <a:t>Guaranteed Tax Base (GTB) Aid</a:t>
            </a:r>
          </a:p>
        </p:txBody>
      </p:sp>
      <p:sp>
        <p:nvSpPr>
          <p:cNvPr id="13" name="Content Placeholder 2">
            <a:extLst>
              <a:ext uri="{FF2B5EF4-FFF2-40B4-BE49-F238E27FC236}">
                <a16:creationId xmlns:a16="http://schemas.microsoft.com/office/drawing/2014/main" id="{2BC68507-F6C7-213C-0128-B338EC976898}"/>
              </a:ext>
            </a:extLst>
          </p:cNvPr>
          <p:cNvSpPr txBox="1">
            <a:spLocks/>
          </p:cNvSpPr>
          <p:nvPr/>
        </p:nvSpPr>
        <p:spPr>
          <a:xfrm>
            <a:off x="6745755" y="1248634"/>
            <a:ext cx="2004224" cy="1107996"/>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a:solidFill>
                  <a:srgbClr val="4652AC"/>
                </a:solidFill>
                <a:latin typeface="Open Sans" panose="020B0606030504020204" pitchFamily="34" charset="0"/>
                <a:ea typeface="Open Sans" panose="020B0606030504020204" pitchFamily="34" charset="0"/>
                <a:cs typeface="Open Sans" panose="020B0606030504020204" pitchFamily="34" charset="0"/>
              </a:rPr>
              <a:t>Changing the GTB ratio changes the guaranteed amount, which makes more/fewer districts eligible for GTB aid and changes the amount of GTB aid received by eligible districts. </a:t>
            </a:r>
          </a:p>
        </p:txBody>
      </p:sp>
      <p:sp>
        <p:nvSpPr>
          <p:cNvPr id="14" name="Slide Number Placeholder 13">
            <a:extLst>
              <a:ext uri="{FF2B5EF4-FFF2-40B4-BE49-F238E27FC236}">
                <a16:creationId xmlns:a16="http://schemas.microsoft.com/office/drawing/2014/main" id="{B7D18808-1487-1E87-FD63-3FE7579AE90F}"/>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112B828-DD7B-4C62-B30B-6722D1E305F4}" type="slidenum">
              <a:rPr lang="en-US" smtClean="0"/>
              <a:pPr/>
              <a:t>2</a:t>
            </a:fld>
            <a:endParaRPr lang="en-US"/>
          </a:p>
        </p:txBody>
      </p:sp>
      <p:sp>
        <p:nvSpPr>
          <p:cNvPr id="16" name="TextBox 15">
            <a:extLst>
              <a:ext uri="{FF2B5EF4-FFF2-40B4-BE49-F238E27FC236}">
                <a16:creationId xmlns:a16="http://schemas.microsoft.com/office/drawing/2014/main" id="{2611C492-DBF4-C61F-C05E-5A765D08B0EC}"/>
              </a:ext>
            </a:extLst>
          </p:cNvPr>
          <p:cNvSpPr txBox="1"/>
          <p:nvPr/>
        </p:nvSpPr>
        <p:spPr>
          <a:xfrm>
            <a:off x="9145589" y="585216"/>
            <a:ext cx="230118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mbria" panose="02040503050406030204" pitchFamily="18" charset="0"/>
              <a:ea typeface="Cambria" panose="02040503050406030204" pitchFamily="18" charset="0"/>
            </a:endParaRPr>
          </a:p>
        </p:txBody>
      </p:sp>
      <p:sp>
        <p:nvSpPr>
          <p:cNvPr id="17" name="Rectangle 16">
            <a:extLst>
              <a:ext uri="{FF2B5EF4-FFF2-40B4-BE49-F238E27FC236}">
                <a16:creationId xmlns:a16="http://schemas.microsoft.com/office/drawing/2014/main" id="{E1658607-7099-4D60-2392-D82274C98F0E}"/>
              </a:ext>
            </a:extLst>
          </p:cNvPr>
          <p:cNvSpPr/>
          <p:nvPr/>
        </p:nvSpPr>
        <p:spPr>
          <a:xfrm>
            <a:off x="3864634" y="5136127"/>
            <a:ext cx="8327365" cy="1107996"/>
          </a:xfrm>
          <a:prstGeom prst="rect">
            <a:avLst/>
          </a:prstGeom>
        </p:spPr>
        <p:txBody>
          <a:bodyPr wrap="square">
            <a:spAutoFit/>
          </a:bodyPr>
          <a:lstStyle/>
          <a:p>
            <a:endParaRPr lang="en-US" sz="1200" b="0" i="0" u="none" strike="noStrike" baseline="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R="16000" algn="ctr"/>
            <a:r>
              <a:rPr lang="en-US">
                <a:latin typeface="Open Sans" panose="020B0606030504020204" pitchFamily="34" charset="0"/>
                <a:ea typeface="Open Sans" panose="020B0606030504020204" pitchFamily="34" charset="0"/>
                <a:cs typeface="Open Sans" panose="020B0606030504020204" pitchFamily="34" charset="0"/>
              </a:rPr>
              <a:t>A district’s </a:t>
            </a:r>
            <a:r>
              <a:rPr lang="en-US" b="1">
                <a:solidFill>
                  <a:schemeClr val="bg2">
                    <a:lumMod val="50000"/>
                  </a:schemeClr>
                </a:solidFill>
                <a:latin typeface="Open Sans" panose="020B0606030504020204" pitchFamily="34" charset="0"/>
                <a:ea typeface="Open Sans" panose="020B0606030504020204" pitchFamily="34" charset="0"/>
                <a:cs typeface="Open Sans" panose="020B0606030504020204" pitchFamily="34" charset="0"/>
              </a:rPr>
              <a:t>revenue-generating capacity </a:t>
            </a:r>
            <a:r>
              <a:rPr lang="en-US">
                <a:latin typeface="Open Sans" panose="020B0606030504020204" pitchFamily="34" charset="0"/>
                <a:ea typeface="Open Sans" panose="020B0606030504020204" pitchFamily="34" charset="0"/>
                <a:cs typeface="Open Sans" panose="020B0606030504020204" pitchFamily="34" charset="0"/>
              </a:rPr>
              <a:t>is measured as a ratio of the district’s property wealth (taxable value) to its local funding needs and costs (sometimes ANB, but in our district general fund formula, the GTB area). </a:t>
            </a:r>
          </a:p>
        </p:txBody>
      </p:sp>
      <p:sp>
        <p:nvSpPr>
          <p:cNvPr id="18" name="Rectangle 17">
            <a:extLst>
              <a:ext uri="{FF2B5EF4-FFF2-40B4-BE49-F238E27FC236}">
                <a16:creationId xmlns:a16="http://schemas.microsoft.com/office/drawing/2014/main" id="{8000589B-904A-97EF-6757-BBB8A34D42BF}"/>
              </a:ext>
            </a:extLst>
          </p:cNvPr>
          <p:cNvSpPr/>
          <p:nvPr/>
        </p:nvSpPr>
        <p:spPr>
          <a:xfrm>
            <a:off x="3864634" y="11833"/>
            <a:ext cx="8327366" cy="1200329"/>
          </a:xfrm>
          <a:prstGeom prst="rect">
            <a:avLst/>
          </a:prstGeom>
          <a:noFill/>
        </p:spPr>
        <p:txBody>
          <a:bodyPr wrap="square">
            <a:spAutoFit/>
          </a:bodyPr>
          <a:lstStyle/>
          <a:p>
            <a:pPr marR="16000" algn="ctr"/>
            <a:r>
              <a:rPr lang="en-US">
                <a:latin typeface="Open Sans" panose="020B0606030504020204" pitchFamily="34" charset="0"/>
                <a:ea typeface="Open Sans" panose="020B0606030504020204" pitchFamily="34" charset="0"/>
                <a:cs typeface="Open Sans" panose="020B0606030504020204" pitchFamily="34" charset="0"/>
              </a:rPr>
              <a:t>GTB aid equalizes districts’ revenue-generating capacity by providing a </a:t>
            </a:r>
            <a:r>
              <a:rPr lang="en-US" b="1">
                <a:solidFill>
                  <a:srgbClr val="717BC5"/>
                </a:solidFill>
                <a:latin typeface="Open Sans" panose="020B0606030504020204" pitchFamily="34" charset="0"/>
                <a:ea typeface="Open Sans" panose="020B0606030504020204" pitchFamily="34" charset="0"/>
                <a:cs typeface="Open Sans" panose="020B0606030504020204" pitchFamily="34" charset="0"/>
              </a:rPr>
              <a:t>state GTB aid subsidy</a:t>
            </a:r>
            <a:r>
              <a:rPr lang="en-US">
                <a:solidFill>
                  <a:schemeClr val="accent1"/>
                </a:solidFill>
                <a:latin typeface="Open Sans" panose="020B0606030504020204" pitchFamily="34" charset="0"/>
                <a:ea typeface="Open Sans" panose="020B0606030504020204" pitchFamily="34" charset="0"/>
                <a:cs typeface="Open Sans" panose="020B0606030504020204" pitchFamily="34" charset="0"/>
              </a:rPr>
              <a:t> </a:t>
            </a:r>
            <a:r>
              <a:rPr lang="en-US">
                <a:latin typeface="Open Sans" panose="020B0606030504020204" pitchFamily="34" charset="0"/>
                <a:ea typeface="Open Sans" panose="020B0606030504020204" pitchFamily="34" charset="0"/>
                <a:cs typeface="Open Sans" panose="020B0606030504020204" pitchFamily="34" charset="0"/>
              </a:rPr>
              <a:t>for districts with less property tax wealth to bring their </a:t>
            </a:r>
            <a:r>
              <a:rPr lang="en-US" b="1">
                <a:solidFill>
                  <a:schemeClr val="bg2">
                    <a:lumMod val="50000"/>
                  </a:schemeClr>
                </a:solidFill>
                <a:latin typeface="Open Sans" panose="020B0606030504020204" pitchFamily="34" charset="0"/>
                <a:ea typeface="Open Sans" panose="020B0606030504020204" pitchFamily="34" charset="0"/>
                <a:cs typeface="Open Sans" panose="020B0606030504020204" pitchFamily="34" charset="0"/>
              </a:rPr>
              <a:t>revenue-generating capacity (based on the district GTB ratio)</a:t>
            </a:r>
            <a:r>
              <a:rPr lang="en-US">
                <a:solidFill>
                  <a:schemeClr val="accent5">
                    <a:lumMod val="75000"/>
                  </a:schemeClr>
                </a:solidFill>
                <a:latin typeface="Open Sans" panose="020B0606030504020204" pitchFamily="34" charset="0"/>
                <a:ea typeface="Open Sans" panose="020B0606030504020204" pitchFamily="34" charset="0"/>
                <a:cs typeface="Open Sans" panose="020B0606030504020204" pitchFamily="34" charset="0"/>
              </a:rPr>
              <a:t> </a:t>
            </a:r>
            <a:r>
              <a:rPr lang="en-US">
                <a:latin typeface="Open Sans" panose="020B0606030504020204" pitchFamily="34" charset="0"/>
                <a:ea typeface="Open Sans" panose="020B0606030504020204" pitchFamily="34" charset="0"/>
                <a:cs typeface="Open Sans" panose="020B0606030504020204" pitchFamily="34" charset="0"/>
              </a:rPr>
              <a:t>to a </a:t>
            </a:r>
            <a:r>
              <a:rPr lang="en-US" b="1">
                <a:latin typeface="Open Sans" panose="020B0606030504020204" pitchFamily="34" charset="0"/>
                <a:ea typeface="Open Sans" panose="020B0606030504020204" pitchFamily="34" charset="0"/>
                <a:cs typeface="Open Sans" panose="020B0606030504020204" pitchFamily="34" charset="0"/>
              </a:rPr>
              <a:t>guaranteed amount</a:t>
            </a:r>
          </a:p>
        </p:txBody>
      </p:sp>
      <p:cxnSp>
        <p:nvCxnSpPr>
          <p:cNvPr id="19" name="Straight Arrow Connector 18">
            <a:extLst>
              <a:ext uri="{FF2B5EF4-FFF2-40B4-BE49-F238E27FC236}">
                <a16:creationId xmlns:a16="http://schemas.microsoft.com/office/drawing/2014/main" id="{7708DFEE-4E28-EAB1-EFBC-0E6CB758B308}"/>
              </a:ext>
            </a:extLst>
          </p:cNvPr>
          <p:cNvCxnSpPr>
            <a:cxnSpLocks/>
          </p:cNvCxnSpPr>
          <p:nvPr/>
        </p:nvCxnSpPr>
        <p:spPr>
          <a:xfrm>
            <a:off x="7747867" y="2584012"/>
            <a:ext cx="0" cy="222318"/>
          </a:xfrm>
          <a:prstGeom prst="straightConnector1">
            <a:avLst/>
          </a:prstGeom>
          <a:ln>
            <a:solidFill>
              <a:srgbClr val="4652AC"/>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825A4AE-B26F-CBCE-93FD-FB99AA487ABF}"/>
              </a:ext>
            </a:extLst>
          </p:cNvPr>
          <p:cNvCxnSpPr>
            <a:cxnSpLocks/>
          </p:cNvCxnSpPr>
          <p:nvPr/>
        </p:nvCxnSpPr>
        <p:spPr>
          <a:xfrm flipV="1">
            <a:off x="7747867" y="2245981"/>
            <a:ext cx="0" cy="212990"/>
          </a:xfrm>
          <a:prstGeom prst="straightConnector1">
            <a:avLst/>
          </a:prstGeom>
          <a:ln>
            <a:solidFill>
              <a:srgbClr val="4652AC"/>
            </a:solidFill>
            <a:tailEnd type="triangle"/>
          </a:ln>
        </p:spPr>
        <p:style>
          <a:lnRef idx="1">
            <a:schemeClr val="accent1"/>
          </a:lnRef>
          <a:fillRef idx="0">
            <a:schemeClr val="accent1"/>
          </a:fillRef>
          <a:effectRef idx="0">
            <a:schemeClr val="accent1"/>
          </a:effectRef>
          <a:fontRef idx="minor">
            <a:schemeClr val="tx1"/>
          </a:fontRef>
        </p:style>
      </p:cxnSp>
      <p:pic>
        <p:nvPicPr>
          <p:cNvPr id="23" name="Picture 2" descr="Logo&#10;&#10;Description automatically generated">
            <a:extLst>
              <a:ext uri="{FF2B5EF4-FFF2-40B4-BE49-F238E27FC236}">
                <a16:creationId xmlns:a16="http://schemas.microsoft.com/office/drawing/2014/main" id="{8624BBF0-6190-C6AE-45F5-273A705D1CE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331" y="5905120"/>
            <a:ext cx="1027806" cy="94750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cales PNG Vector Images with Transparent background - TransparentPNG">
            <a:extLst>
              <a:ext uri="{FF2B5EF4-FFF2-40B4-BE49-F238E27FC236}">
                <a16:creationId xmlns:a16="http://schemas.microsoft.com/office/drawing/2014/main" id="{A50DE71E-7559-AD59-2D36-9511A783341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01492" y="1710612"/>
            <a:ext cx="1261650" cy="1283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7461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95474FB-7EE4-1A8C-B2C1-E5E71D801CB9}"/>
              </a:ext>
            </a:extLst>
          </p:cNvPr>
          <p:cNvSpPr txBox="1"/>
          <p:nvPr/>
        </p:nvSpPr>
        <p:spPr>
          <a:xfrm>
            <a:off x="-1" y="6246806"/>
            <a:ext cx="12192001" cy="646331"/>
          </a:xfrm>
          <a:prstGeom prst="rect">
            <a:avLst/>
          </a:prstGeom>
          <a:solidFill>
            <a:srgbClr val="21373C"/>
          </a:solidFill>
        </p:spPr>
        <p:txBody>
          <a:bodyPr wrap="square" rtlCol="0">
            <a:spAutoFit/>
          </a:bodyPr>
          <a:lstStyle/>
          <a:p>
            <a:endParaRPr lang="en-US" sz="1200"/>
          </a:p>
          <a:p>
            <a:endParaRPr lang="en-US" sz="1200"/>
          </a:p>
          <a:p>
            <a:endParaRPr lang="en-US" sz="1200"/>
          </a:p>
        </p:txBody>
      </p:sp>
      <p:pic>
        <p:nvPicPr>
          <p:cNvPr id="8" name="Picture 7">
            <a:extLst>
              <a:ext uri="{FF2B5EF4-FFF2-40B4-BE49-F238E27FC236}">
                <a16:creationId xmlns:a16="http://schemas.microsoft.com/office/drawing/2014/main" id="{5854593C-1FA2-0601-13E7-D26408E7E620}"/>
              </a:ext>
            </a:extLst>
          </p:cNvPr>
          <p:cNvPicPr>
            <a:picLocks noChangeAspect="1"/>
          </p:cNvPicPr>
          <p:nvPr/>
        </p:nvPicPr>
        <p:blipFill>
          <a:blip r:embed="rId2"/>
          <a:stretch>
            <a:fillRect/>
          </a:stretch>
        </p:blipFill>
        <p:spPr>
          <a:xfrm>
            <a:off x="10942301" y="6258561"/>
            <a:ext cx="1219306" cy="571550"/>
          </a:xfrm>
          <a:prstGeom prst="rect">
            <a:avLst/>
          </a:prstGeom>
        </p:spPr>
      </p:pic>
      <p:graphicFrame>
        <p:nvGraphicFramePr>
          <p:cNvPr id="2" name="Table 4">
            <a:extLst>
              <a:ext uri="{FF2B5EF4-FFF2-40B4-BE49-F238E27FC236}">
                <a16:creationId xmlns:a16="http://schemas.microsoft.com/office/drawing/2014/main" id="{F651C3D4-6758-48BA-471B-95554CD7243D}"/>
              </a:ext>
            </a:extLst>
          </p:cNvPr>
          <p:cNvGraphicFramePr>
            <a:graphicFrameLocks/>
          </p:cNvGraphicFramePr>
          <p:nvPr>
            <p:extLst>
              <p:ext uri="{D42A27DB-BD31-4B8C-83A1-F6EECF244321}">
                <p14:modId xmlns:p14="http://schemas.microsoft.com/office/powerpoint/2010/main" val="3831823549"/>
              </p:ext>
            </p:extLst>
          </p:nvPr>
        </p:nvGraphicFramePr>
        <p:xfrm>
          <a:off x="3919842" y="1724496"/>
          <a:ext cx="8195693" cy="1320800"/>
        </p:xfrm>
        <a:graphic>
          <a:graphicData uri="http://schemas.openxmlformats.org/drawingml/2006/table">
            <a:tbl>
              <a:tblPr firstRow="1" bandRow="1">
                <a:tableStyleId>{5C22544A-7EE6-4342-B048-85BDC9FD1C3A}</a:tableStyleId>
              </a:tblPr>
              <a:tblGrid>
                <a:gridCol w="1645386">
                  <a:extLst>
                    <a:ext uri="{9D8B030D-6E8A-4147-A177-3AD203B41FA5}">
                      <a16:colId xmlns:a16="http://schemas.microsoft.com/office/drawing/2014/main" val="2132378786"/>
                    </a:ext>
                  </a:extLst>
                </a:gridCol>
                <a:gridCol w="662151">
                  <a:extLst>
                    <a:ext uri="{9D8B030D-6E8A-4147-A177-3AD203B41FA5}">
                      <a16:colId xmlns:a16="http://schemas.microsoft.com/office/drawing/2014/main" val="4092328355"/>
                    </a:ext>
                  </a:extLst>
                </a:gridCol>
                <a:gridCol w="1166649">
                  <a:extLst>
                    <a:ext uri="{9D8B030D-6E8A-4147-A177-3AD203B41FA5}">
                      <a16:colId xmlns:a16="http://schemas.microsoft.com/office/drawing/2014/main" val="4088410149"/>
                    </a:ext>
                  </a:extLst>
                </a:gridCol>
                <a:gridCol w="1143000">
                  <a:extLst>
                    <a:ext uri="{9D8B030D-6E8A-4147-A177-3AD203B41FA5}">
                      <a16:colId xmlns:a16="http://schemas.microsoft.com/office/drawing/2014/main" val="3763744595"/>
                    </a:ext>
                  </a:extLst>
                </a:gridCol>
                <a:gridCol w="1300655">
                  <a:extLst>
                    <a:ext uri="{9D8B030D-6E8A-4147-A177-3AD203B41FA5}">
                      <a16:colId xmlns:a16="http://schemas.microsoft.com/office/drawing/2014/main" val="1173573950"/>
                    </a:ext>
                  </a:extLst>
                </a:gridCol>
                <a:gridCol w="1198179">
                  <a:extLst>
                    <a:ext uri="{9D8B030D-6E8A-4147-A177-3AD203B41FA5}">
                      <a16:colId xmlns:a16="http://schemas.microsoft.com/office/drawing/2014/main" val="1322431759"/>
                    </a:ext>
                  </a:extLst>
                </a:gridCol>
                <a:gridCol w="1079673">
                  <a:extLst>
                    <a:ext uri="{9D8B030D-6E8A-4147-A177-3AD203B41FA5}">
                      <a16:colId xmlns:a16="http://schemas.microsoft.com/office/drawing/2014/main" val="3788224531"/>
                    </a:ext>
                  </a:extLst>
                </a:gridCol>
              </a:tblGrid>
              <a:tr h="335767">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School District</a:t>
                      </a:r>
                    </a:p>
                  </a:txBody>
                  <a:tcPr>
                    <a:solidFill>
                      <a:schemeClr val="tx2"/>
                    </a:solidFill>
                  </a:tcPr>
                </a:tc>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ANB</a:t>
                      </a:r>
                    </a:p>
                  </a:txBody>
                  <a:tcPr>
                    <a:solidFill>
                      <a:schemeClr val="tx2"/>
                    </a:solidFill>
                  </a:tcPr>
                </a:tc>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Taxable Value</a:t>
                      </a:r>
                    </a:p>
                  </a:txBody>
                  <a:tcPr>
                    <a:solidFill>
                      <a:schemeClr val="tx2"/>
                    </a:solidFill>
                  </a:tcPr>
                </a:tc>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GTB</a:t>
                      </a:r>
                    </a:p>
                  </a:txBody>
                  <a:tcPr>
                    <a:solidFill>
                      <a:srgbClr val="4652AC"/>
                    </a:solidFill>
                  </a:tcPr>
                </a:tc>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BASE Levy Revenue</a:t>
                      </a:r>
                    </a:p>
                  </a:txBody>
                  <a:tcPr>
                    <a:solidFill>
                      <a:schemeClr val="tx2"/>
                    </a:solidFill>
                  </a:tcPr>
                </a:tc>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Mill Value</a:t>
                      </a:r>
                    </a:p>
                  </a:txBody>
                  <a:tcPr>
                    <a:solidFill>
                      <a:schemeClr val="tx2"/>
                    </a:solidFill>
                  </a:tcPr>
                </a:tc>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Number of Mills</a:t>
                      </a:r>
                    </a:p>
                  </a:txBody>
                  <a:tcPr>
                    <a:solidFill>
                      <a:schemeClr val="accent5"/>
                    </a:solidFill>
                  </a:tcPr>
                </a:tc>
                <a:extLst>
                  <a:ext uri="{0D108BD9-81ED-4DB2-BD59-A6C34878D82A}">
                    <a16:rowId xmlns:a16="http://schemas.microsoft.com/office/drawing/2014/main" val="965836143"/>
                  </a:ext>
                </a:extLst>
              </a:tr>
              <a:tr h="370840">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Ennis K-12</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425</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$191.4M</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$0</a:t>
                      </a:r>
                    </a:p>
                  </a:txBody>
                  <a:tcPr>
                    <a:solidFill>
                      <a:srgbClr val="C4C8E6"/>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$1,217,878</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$191,381</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6.36</a:t>
                      </a:r>
                    </a:p>
                  </a:txBody>
                  <a:tcPr>
                    <a:solidFill>
                      <a:schemeClr val="accent5">
                        <a:lumMod val="40000"/>
                        <a:lumOff val="60000"/>
                      </a:schemeClr>
                    </a:solidFill>
                  </a:tcPr>
                </a:tc>
                <a:extLst>
                  <a:ext uri="{0D108BD9-81ED-4DB2-BD59-A6C34878D82A}">
                    <a16:rowId xmlns:a16="http://schemas.microsoft.com/office/drawing/2014/main" val="3865251050"/>
                  </a:ext>
                </a:extLst>
              </a:tr>
              <a:tr h="370840">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Superior K-12</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351</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$5.2M</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$791,827</a:t>
                      </a:r>
                    </a:p>
                  </a:txBody>
                  <a:tcPr>
                    <a:solidFill>
                      <a:srgbClr val="C4C8E6"/>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$249,824</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$5,196</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48.08</a:t>
                      </a:r>
                    </a:p>
                  </a:txBody>
                  <a:tcPr>
                    <a:solidFill>
                      <a:schemeClr val="accent5">
                        <a:lumMod val="40000"/>
                        <a:lumOff val="60000"/>
                      </a:schemeClr>
                    </a:solidFill>
                  </a:tcPr>
                </a:tc>
                <a:extLst>
                  <a:ext uri="{0D108BD9-81ED-4DB2-BD59-A6C34878D82A}">
                    <a16:rowId xmlns:a16="http://schemas.microsoft.com/office/drawing/2014/main" val="710700369"/>
                  </a:ext>
                </a:extLst>
              </a:tr>
            </a:tbl>
          </a:graphicData>
        </a:graphic>
      </p:graphicFrame>
      <p:graphicFrame>
        <p:nvGraphicFramePr>
          <p:cNvPr id="3" name="Table 4">
            <a:extLst>
              <a:ext uri="{FF2B5EF4-FFF2-40B4-BE49-F238E27FC236}">
                <a16:creationId xmlns:a16="http://schemas.microsoft.com/office/drawing/2014/main" id="{CF6DA9FD-4A8D-265A-0C8A-3B3C1D648104}"/>
              </a:ext>
            </a:extLst>
          </p:cNvPr>
          <p:cNvGraphicFramePr>
            <a:graphicFrameLocks/>
          </p:cNvGraphicFramePr>
          <p:nvPr>
            <p:extLst>
              <p:ext uri="{D42A27DB-BD31-4B8C-83A1-F6EECF244321}">
                <p14:modId xmlns:p14="http://schemas.microsoft.com/office/powerpoint/2010/main" val="607931179"/>
              </p:ext>
            </p:extLst>
          </p:nvPr>
        </p:nvGraphicFramePr>
        <p:xfrm>
          <a:off x="3919842" y="4130892"/>
          <a:ext cx="8195693" cy="1320800"/>
        </p:xfrm>
        <a:graphic>
          <a:graphicData uri="http://schemas.openxmlformats.org/drawingml/2006/table">
            <a:tbl>
              <a:tblPr firstRow="1" bandRow="1">
                <a:tableStyleId>{5C22544A-7EE6-4342-B048-85BDC9FD1C3A}</a:tableStyleId>
              </a:tblPr>
              <a:tblGrid>
                <a:gridCol w="1677662">
                  <a:extLst>
                    <a:ext uri="{9D8B030D-6E8A-4147-A177-3AD203B41FA5}">
                      <a16:colId xmlns:a16="http://schemas.microsoft.com/office/drawing/2014/main" val="2132378786"/>
                    </a:ext>
                  </a:extLst>
                </a:gridCol>
                <a:gridCol w="674309">
                  <a:extLst>
                    <a:ext uri="{9D8B030D-6E8A-4147-A177-3AD203B41FA5}">
                      <a16:colId xmlns:a16="http://schemas.microsoft.com/office/drawing/2014/main" val="4092328355"/>
                    </a:ext>
                  </a:extLst>
                </a:gridCol>
                <a:gridCol w="1193159">
                  <a:extLst>
                    <a:ext uri="{9D8B030D-6E8A-4147-A177-3AD203B41FA5}">
                      <a16:colId xmlns:a16="http://schemas.microsoft.com/office/drawing/2014/main" val="2774729369"/>
                    </a:ext>
                  </a:extLst>
                </a:gridCol>
                <a:gridCol w="1087821">
                  <a:extLst>
                    <a:ext uri="{9D8B030D-6E8A-4147-A177-3AD203B41FA5}">
                      <a16:colId xmlns:a16="http://schemas.microsoft.com/office/drawing/2014/main" val="3763744595"/>
                    </a:ext>
                  </a:extLst>
                </a:gridCol>
                <a:gridCol w="1284890">
                  <a:extLst>
                    <a:ext uri="{9D8B030D-6E8A-4147-A177-3AD203B41FA5}">
                      <a16:colId xmlns:a16="http://schemas.microsoft.com/office/drawing/2014/main" val="1173573950"/>
                    </a:ext>
                  </a:extLst>
                </a:gridCol>
                <a:gridCol w="1182414">
                  <a:extLst>
                    <a:ext uri="{9D8B030D-6E8A-4147-A177-3AD203B41FA5}">
                      <a16:colId xmlns:a16="http://schemas.microsoft.com/office/drawing/2014/main" val="1322431759"/>
                    </a:ext>
                  </a:extLst>
                </a:gridCol>
                <a:gridCol w="1095438">
                  <a:extLst>
                    <a:ext uri="{9D8B030D-6E8A-4147-A177-3AD203B41FA5}">
                      <a16:colId xmlns:a16="http://schemas.microsoft.com/office/drawing/2014/main" val="3788224531"/>
                    </a:ext>
                  </a:extLst>
                </a:gridCol>
              </a:tblGrid>
              <a:tr h="335767">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School District</a:t>
                      </a:r>
                    </a:p>
                  </a:txBody>
                  <a:tcPr>
                    <a:solidFill>
                      <a:schemeClr val="tx2"/>
                    </a:solidFill>
                  </a:tcPr>
                </a:tc>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ANB</a:t>
                      </a:r>
                    </a:p>
                  </a:txBody>
                  <a:tcPr>
                    <a:solidFill>
                      <a:schemeClr val="tx2"/>
                    </a:solidFill>
                  </a:tcPr>
                </a:tc>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Taxable Value</a:t>
                      </a:r>
                    </a:p>
                  </a:txBody>
                  <a:tcPr>
                    <a:solidFill>
                      <a:schemeClr val="tx2"/>
                    </a:solidFill>
                  </a:tcPr>
                </a:tc>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GTB</a:t>
                      </a:r>
                    </a:p>
                  </a:txBody>
                  <a:tcPr>
                    <a:solidFill>
                      <a:srgbClr val="4652AC"/>
                    </a:solidFill>
                  </a:tcPr>
                </a:tc>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Levy Revenue</a:t>
                      </a:r>
                    </a:p>
                  </a:txBody>
                  <a:tcPr>
                    <a:solidFill>
                      <a:schemeClr val="tx2"/>
                    </a:solidFill>
                  </a:tcPr>
                </a:tc>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Mill Value</a:t>
                      </a:r>
                    </a:p>
                  </a:txBody>
                  <a:tcPr>
                    <a:solidFill>
                      <a:schemeClr val="tx2"/>
                    </a:solidFill>
                  </a:tcPr>
                </a:tc>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Number of Mills</a:t>
                      </a:r>
                    </a:p>
                  </a:txBody>
                  <a:tcPr>
                    <a:solidFill>
                      <a:schemeClr val="accent5"/>
                    </a:solidFill>
                  </a:tcPr>
                </a:tc>
                <a:extLst>
                  <a:ext uri="{0D108BD9-81ED-4DB2-BD59-A6C34878D82A}">
                    <a16:rowId xmlns:a16="http://schemas.microsoft.com/office/drawing/2014/main" val="965836143"/>
                  </a:ext>
                </a:extLst>
              </a:tr>
              <a:tr h="370840">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Ennis K-12</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425</a:t>
                      </a:r>
                    </a:p>
                  </a:txBody>
                  <a:tcPr>
                    <a:solidFill>
                      <a:schemeClr val="tx2">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a:latin typeface="Open Sans" panose="020B0606030504020204" pitchFamily="34" charset="0"/>
                          <a:ea typeface="Open Sans" panose="020B0606030504020204" pitchFamily="34" charset="0"/>
                          <a:cs typeface="Open Sans" panose="020B0606030504020204" pitchFamily="34" charset="0"/>
                        </a:rPr>
                        <a:t>$191.4M</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$0</a:t>
                      </a:r>
                    </a:p>
                  </a:txBody>
                  <a:tcPr>
                    <a:solidFill>
                      <a:srgbClr val="C4C8E6"/>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$1,000,000</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$191,381</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5.23</a:t>
                      </a:r>
                    </a:p>
                  </a:txBody>
                  <a:tcPr>
                    <a:solidFill>
                      <a:schemeClr val="accent5">
                        <a:lumMod val="40000"/>
                        <a:lumOff val="60000"/>
                      </a:schemeClr>
                    </a:solidFill>
                  </a:tcPr>
                </a:tc>
                <a:extLst>
                  <a:ext uri="{0D108BD9-81ED-4DB2-BD59-A6C34878D82A}">
                    <a16:rowId xmlns:a16="http://schemas.microsoft.com/office/drawing/2014/main" val="3865251050"/>
                  </a:ext>
                </a:extLst>
              </a:tr>
              <a:tr h="370840">
                <a:tc>
                  <a:txBody>
                    <a:bodyPr/>
                    <a:lstStyle/>
                    <a:p>
                      <a:r>
                        <a:rPr lang="en-US" sz="1600">
                          <a:latin typeface="Open Sans" panose="020B0606030504020204" pitchFamily="34" charset="0"/>
                          <a:ea typeface="Open Sans" panose="020B0606030504020204" pitchFamily="34" charset="0"/>
                          <a:cs typeface="Open Sans" panose="020B0606030504020204" pitchFamily="34" charset="0"/>
                        </a:rPr>
                        <a:t>Superior K-12</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351</a:t>
                      </a:r>
                    </a:p>
                  </a:txBody>
                  <a:tcPr>
                    <a:solidFill>
                      <a:schemeClr val="tx2">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a:latin typeface="Open Sans" panose="020B0606030504020204" pitchFamily="34" charset="0"/>
                          <a:ea typeface="Open Sans" panose="020B0606030504020204" pitchFamily="34" charset="0"/>
                          <a:cs typeface="Open Sans" panose="020B0606030504020204" pitchFamily="34" charset="0"/>
                        </a:rPr>
                        <a:t>$5.2M</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$0</a:t>
                      </a:r>
                    </a:p>
                  </a:txBody>
                  <a:tcPr>
                    <a:solidFill>
                      <a:srgbClr val="C4C8E6"/>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$1,000,000</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$5,196</a:t>
                      </a:r>
                    </a:p>
                  </a:txBody>
                  <a:tcPr>
                    <a:solidFill>
                      <a:schemeClr val="tx2">
                        <a:lumMod val="20000"/>
                        <a:lumOff val="80000"/>
                      </a:schemeClr>
                    </a:solidFill>
                  </a:tcPr>
                </a:tc>
                <a:tc>
                  <a:txBody>
                    <a:bodyPr/>
                    <a:lstStyle/>
                    <a:p>
                      <a:pPr algn="r"/>
                      <a:r>
                        <a:rPr lang="en-US" sz="1600">
                          <a:latin typeface="Open Sans" panose="020B0606030504020204" pitchFamily="34" charset="0"/>
                          <a:ea typeface="Open Sans" panose="020B0606030504020204" pitchFamily="34" charset="0"/>
                          <a:cs typeface="Open Sans" panose="020B0606030504020204" pitchFamily="34" charset="0"/>
                        </a:rPr>
                        <a:t>192.46</a:t>
                      </a:r>
                    </a:p>
                  </a:txBody>
                  <a:tcPr>
                    <a:solidFill>
                      <a:schemeClr val="accent5">
                        <a:lumMod val="40000"/>
                        <a:lumOff val="60000"/>
                      </a:schemeClr>
                    </a:solidFill>
                  </a:tcPr>
                </a:tc>
                <a:extLst>
                  <a:ext uri="{0D108BD9-81ED-4DB2-BD59-A6C34878D82A}">
                    <a16:rowId xmlns:a16="http://schemas.microsoft.com/office/drawing/2014/main" val="710700369"/>
                  </a:ext>
                </a:extLst>
              </a:tr>
            </a:tbl>
          </a:graphicData>
        </a:graphic>
      </p:graphicFrame>
      <p:sp>
        <p:nvSpPr>
          <p:cNvPr id="4" name="TextBox 3">
            <a:extLst>
              <a:ext uri="{FF2B5EF4-FFF2-40B4-BE49-F238E27FC236}">
                <a16:creationId xmlns:a16="http://schemas.microsoft.com/office/drawing/2014/main" id="{2C33AE8B-8F7F-163E-8047-31176630738B}"/>
              </a:ext>
            </a:extLst>
          </p:cNvPr>
          <p:cNvSpPr txBox="1"/>
          <p:nvPr/>
        </p:nvSpPr>
        <p:spPr>
          <a:xfrm>
            <a:off x="3864634" y="3108810"/>
            <a:ext cx="7892127" cy="1077218"/>
          </a:xfrm>
          <a:prstGeom prst="rect">
            <a:avLst/>
          </a:prstGeom>
          <a:noFill/>
        </p:spPr>
        <p:txBody>
          <a:bodyPr wrap="square" rtlCol="0">
            <a:spAutoFit/>
          </a:bodyPr>
          <a:lstStyle/>
          <a:p>
            <a:r>
              <a:rPr lang="en-US" sz="1600">
                <a:latin typeface="Open Sans" panose="020B0606030504020204" pitchFamily="34" charset="0"/>
                <a:ea typeface="Open Sans" panose="020B0606030504020204" pitchFamily="34" charset="0"/>
                <a:cs typeface="Open Sans" panose="020B0606030504020204" pitchFamily="34" charset="0"/>
              </a:rPr>
              <a:t>This is due to the difference in tax bases for the districts. </a:t>
            </a:r>
          </a:p>
          <a:p>
            <a:endParaRPr lang="en-US" sz="1600">
              <a:latin typeface="Open Sans" panose="020B0606030504020204" pitchFamily="34" charset="0"/>
              <a:ea typeface="Open Sans" panose="020B0606030504020204" pitchFamily="34" charset="0"/>
              <a:cs typeface="Open Sans" panose="020B0606030504020204" pitchFamily="34" charset="0"/>
            </a:endParaRPr>
          </a:p>
          <a:p>
            <a:r>
              <a:rPr lang="en-US" sz="1600">
                <a:latin typeface="Open Sans" panose="020B0606030504020204" pitchFamily="34" charset="0"/>
                <a:ea typeface="Open Sans" panose="020B0606030504020204" pitchFamily="34" charset="0"/>
                <a:cs typeface="Open Sans" panose="020B0606030504020204" pitchFamily="34" charset="0"/>
              </a:rPr>
              <a:t>The number of mills it would take to raise $1.0 million for those two districts WITHOUT GTB are calculated below:</a:t>
            </a:r>
          </a:p>
        </p:txBody>
      </p:sp>
      <p:sp>
        <p:nvSpPr>
          <p:cNvPr id="5" name="TextBox 4">
            <a:extLst>
              <a:ext uri="{FF2B5EF4-FFF2-40B4-BE49-F238E27FC236}">
                <a16:creationId xmlns:a16="http://schemas.microsoft.com/office/drawing/2014/main" id="{A204BD51-7079-5902-4FD1-DA0862221B2C}"/>
              </a:ext>
            </a:extLst>
          </p:cNvPr>
          <p:cNvSpPr txBox="1"/>
          <p:nvPr/>
        </p:nvSpPr>
        <p:spPr>
          <a:xfrm>
            <a:off x="3847886" y="80656"/>
            <a:ext cx="8344114" cy="1692771"/>
          </a:xfrm>
          <a:prstGeom prst="rect">
            <a:avLst/>
          </a:prstGeom>
          <a:noFill/>
        </p:spPr>
        <p:txBody>
          <a:bodyPr wrap="square" rtlCol="0">
            <a:spAutoFit/>
          </a:bodyPr>
          <a:lstStyle/>
          <a:p>
            <a:r>
              <a:rPr lang="en-US">
                <a:latin typeface="Open Sans" panose="020B0606030504020204" pitchFamily="34" charset="0"/>
                <a:ea typeface="Open Sans" panose="020B0606030504020204" pitchFamily="34" charset="0"/>
                <a:cs typeface="Open Sans" panose="020B0606030504020204" pitchFamily="34" charset="0"/>
              </a:rPr>
              <a:t>GTB provides support for low tax value and/or high student areas.  When combined with the school funding formula, this promotes base level equal opportunities for students across Montana.  </a:t>
            </a:r>
          </a:p>
          <a:p>
            <a:endParaRPr lang="en-US">
              <a:latin typeface="Open Sans" panose="020B0606030504020204" pitchFamily="34" charset="0"/>
              <a:ea typeface="Open Sans" panose="020B0606030504020204" pitchFamily="34" charset="0"/>
              <a:cs typeface="Open Sans" panose="020B0606030504020204" pitchFamily="34" charset="0"/>
            </a:endParaRPr>
          </a:p>
          <a:p>
            <a:r>
              <a:rPr lang="en-US" sz="1600">
                <a:latin typeface="Open Sans" panose="020B0606030504020204" pitchFamily="34" charset="0"/>
                <a:ea typeface="Open Sans" panose="020B0606030504020204" pitchFamily="34" charset="0"/>
                <a:cs typeface="Open Sans" panose="020B0606030504020204" pitchFamily="34" charset="0"/>
              </a:rPr>
              <a:t>For example, Ennis K-12 and Superior K-12 school districts have relatively comparable enrollment (ANB), and Superior K-12 receives GTB aid while Ennis K-12 does not: </a:t>
            </a:r>
          </a:p>
        </p:txBody>
      </p:sp>
      <p:sp>
        <p:nvSpPr>
          <p:cNvPr id="6" name="TextBox 5">
            <a:extLst>
              <a:ext uri="{FF2B5EF4-FFF2-40B4-BE49-F238E27FC236}">
                <a16:creationId xmlns:a16="http://schemas.microsoft.com/office/drawing/2014/main" id="{3D9BC0ED-A545-9257-CF8A-AC8031927261}"/>
              </a:ext>
            </a:extLst>
          </p:cNvPr>
          <p:cNvSpPr txBox="1"/>
          <p:nvPr/>
        </p:nvSpPr>
        <p:spPr>
          <a:xfrm>
            <a:off x="0" y="-1"/>
            <a:ext cx="3864634" cy="6258561"/>
          </a:xfrm>
          <a:prstGeom prst="rect">
            <a:avLst/>
          </a:prstGeom>
          <a:solidFill>
            <a:srgbClr val="21373C"/>
          </a:solidFill>
        </p:spPr>
        <p:txBody>
          <a:bodyPr wrap="square" rtlCol="0">
            <a:spAutoFit/>
          </a:bodyPr>
          <a:lstStyle/>
          <a:p>
            <a:endParaRPr lang="en-US"/>
          </a:p>
        </p:txBody>
      </p:sp>
      <p:pic>
        <p:nvPicPr>
          <p:cNvPr id="7" name="Picture 2" descr="Logo&#10;&#10;Description automatically generated">
            <a:extLst>
              <a:ext uri="{FF2B5EF4-FFF2-40B4-BE49-F238E27FC236}">
                <a16:creationId xmlns:a16="http://schemas.microsoft.com/office/drawing/2014/main" id="{8559B4CC-17BB-CB2D-0CE2-3BD4BF56FBF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31" y="5905120"/>
            <a:ext cx="1027806" cy="947509"/>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a:extLst>
              <a:ext uri="{FF2B5EF4-FFF2-40B4-BE49-F238E27FC236}">
                <a16:creationId xmlns:a16="http://schemas.microsoft.com/office/drawing/2014/main" id="{A8557736-11A9-6424-588A-55B4662D9464}"/>
              </a:ext>
            </a:extLst>
          </p:cNvPr>
          <p:cNvSpPr txBox="1">
            <a:spLocks/>
          </p:cNvSpPr>
          <p:nvPr/>
        </p:nvSpPr>
        <p:spPr>
          <a:xfrm>
            <a:off x="361415" y="3264040"/>
            <a:ext cx="3197013" cy="224064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a:solidFill>
                  <a:schemeClr val="bg1"/>
                </a:solidFill>
                <a:latin typeface="Open Sans" panose="020B0606030504020204" pitchFamily="34" charset="0"/>
                <a:ea typeface="Open Sans" panose="020B0606030504020204" pitchFamily="34" charset="0"/>
                <a:cs typeface="Open Sans" panose="020B0606030504020204" pitchFamily="34" charset="0"/>
              </a:rPr>
              <a:t>Guaranteed Tax Base (GTB) Aid</a:t>
            </a:r>
          </a:p>
        </p:txBody>
      </p:sp>
      <p:sp>
        <p:nvSpPr>
          <p:cNvPr id="12" name="TextBox 11">
            <a:extLst>
              <a:ext uri="{FF2B5EF4-FFF2-40B4-BE49-F238E27FC236}">
                <a16:creationId xmlns:a16="http://schemas.microsoft.com/office/drawing/2014/main" id="{BA54D3C3-BD65-E229-5FC2-011B4D1CF564}"/>
              </a:ext>
            </a:extLst>
          </p:cNvPr>
          <p:cNvSpPr txBox="1"/>
          <p:nvPr/>
        </p:nvSpPr>
        <p:spPr>
          <a:xfrm>
            <a:off x="3919841" y="5498697"/>
            <a:ext cx="8161828" cy="830997"/>
          </a:xfrm>
          <a:prstGeom prst="rect">
            <a:avLst/>
          </a:prstGeom>
          <a:noFill/>
        </p:spPr>
        <p:txBody>
          <a:bodyPr wrap="square" rtlCol="0">
            <a:spAutoFit/>
          </a:bodyPr>
          <a:lstStyle/>
          <a:p>
            <a:r>
              <a:rPr lang="en-US" sz="1600">
                <a:latin typeface="Open Sans" panose="020B0606030504020204" pitchFamily="34" charset="0"/>
                <a:ea typeface="Open Sans" panose="020B0606030504020204" pitchFamily="34" charset="0"/>
                <a:cs typeface="Open Sans" panose="020B0606030504020204" pitchFamily="34" charset="0"/>
              </a:rPr>
              <a:t>It would take Superior K-12 192.46 mills to collect $1.0 million, while Ennis K-12 would need only 5.23 mills to do the same. GTB aid helps equalizes the tax burden for education between different areas.  </a:t>
            </a:r>
          </a:p>
        </p:txBody>
      </p:sp>
      <p:pic>
        <p:nvPicPr>
          <p:cNvPr id="13" name="Picture 6" descr="Scales PNG Vector Images with Transparent background - TransparentPNG">
            <a:extLst>
              <a:ext uri="{FF2B5EF4-FFF2-40B4-BE49-F238E27FC236}">
                <a16:creationId xmlns:a16="http://schemas.microsoft.com/office/drawing/2014/main" id="{AE936BD4-3B6D-4DD9-7534-3BA20E360CA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01492" y="1710612"/>
            <a:ext cx="1261650" cy="1283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601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6" descr="Turn Dial Icons - Free SVG &amp; PNG Turn Dial Images - Noun Project">
            <a:extLst>
              <a:ext uri="{FF2B5EF4-FFF2-40B4-BE49-F238E27FC236}">
                <a16:creationId xmlns:a16="http://schemas.microsoft.com/office/drawing/2014/main" id="{0856B8F1-C4FB-1F43-269A-5D20F629DCF5}"/>
              </a:ext>
            </a:extLst>
          </p:cNvPr>
          <p:cNvPicPr>
            <a:picLocks noChangeAspect="1" noChangeArrowheads="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3548418">
            <a:off x="9664551" y="3547940"/>
            <a:ext cx="1246509" cy="1246509"/>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C520A51D-C104-B45F-B687-58E8D88EE296}"/>
              </a:ext>
            </a:extLst>
          </p:cNvPr>
          <p:cNvSpPr txBox="1"/>
          <p:nvPr/>
        </p:nvSpPr>
        <p:spPr>
          <a:xfrm>
            <a:off x="-1" y="6246806"/>
            <a:ext cx="12192001" cy="646331"/>
          </a:xfrm>
          <a:prstGeom prst="rect">
            <a:avLst/>
          </a:prstGeom>
          <a:solidFill>
            <a:srgbClr val="21373C"/>
          </a:solidFill>
        </p:spPr>
        <p:txBody>
          <a:bodyPr wrap="square" rtlCol="0">
            <a:spAutoFit/>
          </a:bodyPr>
          <a:lstStyle/>
          <a:p>
            <a:endParaRPr lang="en-US" sz="1200"/>
          </a:p>
          <a:p>
            <a:endParaRPr lang="en-US" sz="1200"/>
          </a:p>
          <a:p>
            <a:endParaRPr lang="en-US" sz="1200"/>
          </a:p>
        </p:txBody>
      </p:sp>
      <p:sp>
        <p:nvSpPr>
          <p:cNvPr id="6" name="Oval 5">
            <a:extLst>
              <a:ext uri="{FF2B5EF4-FFF2-40B4-BE49-F238E27FC236}">
                <a16:creationId xmlns:a16="http://schemas.microsoft.com/office/drawing/2014/main" id="{D19E0AB2-FD19-4614-A047-794378E5A38B}"/>
              </a:ext>
            </a:extLst>
          </p:cNvPr>
          <p:cNvSpPr/>
          <p:nvPr/>
        </p:nvSpPr>
        <p:spPr>
          <a:xfrm>
            <a:off x="400047" y="164837"/>
            <a:ext cx="3629125" cy="3593368"/>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BAC80488-DDC2-4513-A558-11FD4493629F}"/>
              </a:ext>
            </a:extLst>
          </p:cNvPr>
          <p:cNvSpPr txBox="1"/>
          <p:nvPr/>
        </p:nvSpPr>
        <p:spPr>
          <a:xfrm>
            <a:off x="674288" y="342778"/>
            <a:ext cx="3115297" cy="3539430"/>
          </a:xfrm>
          <a:prstGeom prst="rect">
            <a:avLst/>
          </a:prstGeom>
          <a:noFill/>
        </p:spPr>
        <p:txBody>
          <a:bodyPr wrap="square" rtlCol="0">
            <a:spAutoFit/>
          </a:bodyPr>
          <a:lstStyle/>
          <a:p>
            <a:pPr algn="ctr" defTabSz="457200"/>
            <a:r>
              <a:rPr lang="en-US" sz="1400" u="sng">
                <a:solidFill>
                  <a:prstClr val="black"/>
                </a:solidFill>
                <a:latin typeface="Open Sans" panose="020B0606030504020204" pitchFamily="34" charset="0"/>
                <a:ea typeface="Open Sans" panose="020B0606030504020204" pitchFamily="34" charset="0"/>
                <a:cs typeface="Open Sans" panose="020B0606030504020204" pitchFamily="34" charset="0"/>
              </a:rPr>
              <a:t>New </a:t>
            </a:r>
            <a:r>
              <a:rPr lang="en-US" sz="1400" b="1" u="sng">
                <a:solidFill>
                  <a:prstClr val="black"/>
                </a:solidFill>
                <a:latin typeface="Open Sans" panose="020B0606030504020204" pitchFamily="34" charset="0"/>
                <a:ea typeface="Open Sans" panose="020B0606030504020204" pitchFamily="34" charset="0"/>
                <a:cs typeface="Open Sans" panose="020B0606030504020204" pitchFamily="34" charset="0"/>
              </a:rPr>
              <a:t>SEPTR Account</a:t>
            </a:r>
          </a:p>
          <a:p>
            <a:pPr algn="ctr" defTabSz="457200"/>
            <a:r>
              <a:rPr lang="en-US" sz="1400" u="sng">
                <a:solidFill>
                  <a:prstClr val="black"/>
                </a:solidFill>
                <a:latin typeface="Open Sans" panose="020B0606030504020204" pitchFamily="34" charset="0"/>
                <a:ea typeface="Open Sans" panose="020B0606030504020204" pitchFamily="34" charset="0"/>
                <a:cs typeface="Open Sans" panose="020B0606030504020204" pitchFamily="34" charset="0"/>
              </a:rPr>
              <a:t>(School Equalization and </a:t>
            </a:r>
          </a:p>
          <a:p>
            <a:pPr algn="ctr" defTabSz="457200"/>
            <a:r>
              <a:rPr lang="en-US" sz="1400" u="sng">
                <a:solidFill>
                  <a:prstClr val="black"/>
                </a:solidFill>
                <a:latin typeface="Open Sans" panose="020B0606030504020204" pitchFamily="34" charset="0"/>
                <a:ea typeface="Open Sans" panose="020B0606030504020204" pitchFamily="34" charset="0"/>
                <a:cs typeface="Open Sans" panose="020B0606030504020204" pitchFamily="34" charset="0"/>
              </a:rPr>
              <a:t>Property Tax Reduction)</a:t>
            </a:r>
          </a:p>
          <a:p>
            <a:pPr algn="ctr" defTabSz="457200"/>
            <a:endParaRPr lang="en-US" sz="140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algn="ctr" defTabSz="457200"/>
            <a:r>
              <a:rPr lang="en-US" sz="1400">
                <a:solidFill>
                  <a:prstClr val="black"/>
                </a:solidFill>
                <a:latin typeface="Open Sans" panose="020B0606030504020204" pitchFamily="34" charset="0"/>
                <a:ea typeface="Open Sans" panose="020B0606030504020204" pitchFamily="34" charset="0"/>
                <a:cs typeface="Open Sans" panose="020B0606030504020204" pitchFamily="34" charset="0"/>
              </a:rPr>
              <a:t>Receives revenue from the 95 mill statewide equalization levies, with 55%  of increased revenue over prior year triggering a reduction in local property taxes through equalization mechanisms</a:t>
            </a:r>
          </a:p>
          <a:p>
            <a:pPr algn="ctr" defTabSz="457200"/>
            <a:endParaRPr lang="en-US" sz="140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algn="ctr" defTabSz="457200"/>
            <a:r>
              <a:rPr lang="en-US" sz="1400">
                <a:solidFill>
                  <a:prstClr val="black"/>
                </a:solidFill>
                <a:latin typeface="Open Sans" panose="020B0606030504020204" pitchFamily="34" charset="0"/>
                <a:ea typeface="Open Sans" panose="020B0606030504020204" pitchFamily="34" charset="0"/>
                <a:cs typeface="Open Sans" panose="020B0606030504020204" pitchFamily="34" charset="0"/>
              </a:rPr>
              <a:t>2</a:t>
            </a:r>
            <a:r>
              <a:rPr lang="en-US" sz="1400" baseline="30000">
                <a:solidFill>
                  <a:prstClr val="black"/>
                </a:solidFill>
                <a:latin typeface="Open Sans" panose="020B0606030504020204" pitchFamily="34" charset="0"/>
                <a:ea typeface="Open Sans" panose="020B0606030504020204" pitchFamily="34" charset="0"/>
                <a:cs typeface="Open Sans" panose="020B0606030504020204" pitchFamily="34" charset="0"/>
              </a:rPr>
              <a:t>nd</a:t>
            </a:r>
            <a:r>
              <a:rPr lang="en-US" sz="1400">
                <a:solidFill>
                  <a:prstClr val="black"/>
                </a:solidFill>
                <a:latin typeface="Open Sans" panose="020B0606030504020204" pitchFamily="34" charset="0"/>
                <a:ea typeface="Open Sans" panose="020B0606030504020204" pitchFamily="34" charset="0"/>
                <a:cs typeface="Open Sans" panose="020B0606030504020204" pitchFamily="34" charset="0"/>
              </a:rPr>
              <a:t> Source of State School Funding;</a:t>
            </a:r>
          </a:p>
          <a:p>
            <a:pPr algn="ctr" defTabSz="457200"/>
            <a:r>
              <a:rPr lang="en-US" sz="1400">
                <a:solidFill>
                  <a:prstClr val="black"/>
                </a:solidFill>
                <a:latin typeface="Open Sans" panose="020B0606030504020204" pitchFamily="34" charset="0"/>
                <a:ea typeface="Open Sans" panose="020B0606030504020204" pitchFamily="34" charset="0"/>
                <a:cs typeface="Open Sans" panose="020B0606030504020204" pitchFamily="34" charset="0"/>
              </a:rPr>
              <a:t>any remaining state obligation </a:t>
            </a:r>
          </a:p>
          <a:p>
            <a:pPr algn="ctr" defTabSz="457200"/>
            <a:r>
              <a:rPr lang="en-US" sz="1400">
                <a:solidFill>
                  <a:prstClr val="black"/>
                </a:solidFill>
                <a:latin typeface="Open Sans" panose="020B0606030504020204" pitchFamily="34" charset="0"/>
                <a:ea typeface="Open Sans" panose="020B0606030504020204" pitchFamily="34" charset="0"/>
                <a:cs typeface="Open Sans" panose="020B0606030504020204" pitchFamily="34" charset="0"/>
              </a:rPr>
              <a:t>comes from the </a:t>
            </a:r>
          </a:p>
          <a:p>
            <a:pPr algn="ctr" defTabSz="457200"/>
            <a:r>
              <a:rPr lang="en-US" sz="1400">
                <a:solidFill>
                  <a:prstClr val="black"/>
                </a:solidFill>
                <a:latin typeface="Open Sans" panose="020B0606030504020204" pitchFamily="34" charset="0"/>
                <a:ea typeface="Open Sans" panose="020B0606030504020204" pitchFamily="34" charset="0"/>
                <a:cs typeface="Open Sans" panose="020B0606030504020204" pitchFamily="34" charset="0"/>
              </a:rPr>
              <a:t>general fund</a:t>
            </a:r>
          </a:p>
          <a:p>
            <a:pPr algn="ctr" defTabSz="457200"/>
            <a:endParaRPr lang="en-US" sz="140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extBox 12">
            <a:extLst>
              <a:ext uri="{FF2B5EF4-FFF2-40B4-BE49-F238E27FC236}">
                <a16:creationId xmlns:a16="http://schemas.microsoft.com/office/drawing/2014/main" id="{BA6240B5-4694-4907-8A69-2E8D7A58D86D}"/>
              </a:ext>
            </a:extLst>
          </p:cNvPr>
          <p:cNvSpPr txBox="1"/>
          <p:nvPr/>
        </p:nvSpPr>
        <p:spPr>
          <a:xfrm>
            <a:off x="11095629" y="3761141"/>
            <a:ext cx="1083272" cy="1169551"/>
          </a:xfrm>
          <a:prstGeom prst="rect">
            <a:avLst/>
          </a:prstGeom>
          <a:noFill/>
        </p:spPr>
        <p:txBody>
          <a:bodyPr wrap="square" rtlCol="0">
            <a:spAutoFit/>
          </a:bodyPr>
          <a:lstStyle/>
          <a:p>
            <a:pPr algn="ctr" defTabSz="457200"/>
            <a:r>
              <a:rPr lang="en-US" sz="1000">
                <a:solidFill>
                  <a:prstClr val="black"/>
                </a:solidFill>
                <a:latin typeface="Open Sans" panose="020B0606030504020204" pitchFamily="34" charset="0"/>
                <a:ea typeface="Open Sans" panose="020B0606030504020204" pitchFamily="34" charset="0"/>
                <a:cs typeface="Open Sans" panose="020B0606030504020204" pitchFamily="34" charset="0"/>
              </a:rPr>
              <a:t>Increase </a:t>
            </a:r>
            <a:r>
              <a:rPr lang="en-US" sz="1000" b="1">
                <a:solidFill>
                  <a:schemeClr val="accent4"/>
                </a:solidFill>
                <a:latin typeface="Open Sans" panose="020B0606030504020204" pitchFamily="34" charset="0"/>
                <a:ea typeface="Open Sans" panose="020B0606030504020204" pitchFamily="34" charset="0"/>
                <a:cs typeface="Open Sans" panose="020B0606030504020204" pitchFamily="34" charset="0"/>
              </a:rPr>
              <a:t>state major maintenance aid</a:t>
            </a:r>
          </a:p>
          <a:p>
            <a:pPr algn="ctr" defTabSz="457200"/>
            <a:r>
              <a:rPr lang="en-US" sz="1000">
                <a:solidFill>
                  <a:prstClr val="black"/>
                </a:solidFill>
                <a:latin typeface="Open Sans" panose="020B0606030504020204" pitchFamily="34" charset="0"/>
                <a:ea typeface="Open Sans" panose="020B0606030504020204" pitchFamily="34" charset="0"/>
                <a:cs typeface="Open Sans" panose="020B0606030504020204" pitchFamily="34" charset="0"/>
              </a:rPr>
              <a:t>to lower school district property taxes</a:t>
            </a:r>
          </a:p>
        </p:txBody>
      </p:sp>
      <p:pic>
        <p:nvPicPr>
          <p:cNvPr id="19" name="Graphic 18" descr="Money outline">
            <a:extLst>
              <a:ext uri="{FF2B5EF4-FFF2-40B4-BE49-F238E27FC236}">
                <a16:creationId xmlns:a16="http://schemas.microsoft.com/office/drawing/2014/main" id="{D7F30926-6501-4DAC-AC6C-0FB1D97421B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10007" y="1479211"/>
            <a:ext cx="457694" cy="457694"/>
          </a:xfrm>
          <a:prstGeom prst="rect">
            <a:avLst/>
          </a:prstGeom>
        </p:spPr>
      </p:pic>
      <p:sp>
        <p:nvSpPr>
          <p:cNvPr id="22" name="TextBox 21">
            <a:extLst>
              <a:ext uri="{FF2B5EF4-FFF2-40B4-BE49-F238E27FC236}">
                <a16:creationId xmlns:a16="http://schemas.microsoft.com/office/drawing/2014/main" id="{8612985C-A865-4DFD-9315-10800414357E}"/>
              </a:ext>
            </a:extLst>
          </p:cNvPr>
          <p:cNvSpPr txBox="1"/>
          <p:nvPr/>
        </p:nvSpPr>
        <p:spPr>
          <a:xfrm>
            <a:off x="11043811" y="1863056"/>
            <a:ext cx="1095544" cy="1169551"/>
          </a:xfrm>
          <a:prstGeom prst="rect">
            <a:avLst/>
          </a:prstGeom>
          <a:noFill/>
        </p:spPr>
        <p:txBody>
          <a:bodyPr wrap="square" rtlCol="0">
            <a:spAutoFit/>
          </a:bodyPr>
          <a:lstStyle/>
          <a:p>
            <a:pPr algn="ctr" defTabSz="457200"/>
            <a:r>
              <a:rPr lang="en-US" sz="1000">
                <a:solidFill>
                  <a:prstClr val="black"/>
                </a:solidFill>
                <a:latin typeface="Open Sans" panose="020B0606030504020204" pitchFamily="34" charset="0"/>
                <a:ea typeface="Open Sans" panose="020B0606030504020204" pitchFamily="34" charset="0"/>
                <a:cs typeface="Open Sans" panose="020B0606030504020204" pitchFamily="34" charset="0"/>
              </a:rPr>
              <a:t>Increase countywide school </a:t>
            </a:r>
            <a:r>
              <a:rPr lang="en-US" sz="1000" b="1">
                <a:solidFill>
                  <a:schemeClr val="bg2">
                    <a:lumMod val="75000"/>
                  </a:schemeClr>
                </a:solidFill>
                <a:latin typeface="Open Sans" panose="020B0606030504020204" pitchFamily="34" charset="0"/>
                <a:ea typeface="Open Sans" panose="020B0606030504020204" pitchFamily="34" charset="0"/>
                <a:cs typeface="Open Sans" panose="020B0606030504020204" pitchFamily="34" charset="0"/>
              </a:rPr>
              <a:t>retirement GTB</a:t>
            </a:r>
            <a:r>
              <a:rPr lang="en-US" sz="1000" b="1">
                <a:solidFill>
                  <a:schemeClr val="tx2">
                    <a:lumMod val="60000"/>
                    <a:lumOff val="4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000">
                <a:solidFill>
                  <a:prstClr val="black"/>
                </a:solidFill>
                <a:latin typeface="Open Sans" panose="020B0606030504020204" pitchFamily="34" charset="0"/>
                <a:ea typeface="Open Sans" panose="020B0606030504020204" pitchFamily="34" charset="0"/>
                <a:cs typeface="Open Sans" panose="020B0606030504020204" pitchFamily="34" charset="0"/>
              </a:rPr>
              <a:t>to lower county property taxes</a:t>
            </a:r>
          </a:p>
        </p:txBody>
      </p:sp>
      <p:sp>
        <p:nvSpPr>
          <p:cNvPr id="24" name="TextBox 23">
            <a:extLst>
              <a:ext uri="{FF2B5EF4-FFF2-40B4-BE49-F238E27FC236}">
                <a16:creationId xmlns:a16="http://schemas.microsoft.com/office/drawing/2014/main" id="{EF4A1669-B54C-4F60-B4B0-87E21F7E4F56}"/>
              </a:ext>
            </a:extLst>
          </p:cNvPr>
          <p:cNvSpPr txBox="1"/>
          <p:nvPr/>
        </p:nvSpPr>
        <p:spPr>
          <a:xfrm>
            <a:off x="11049947" y="5181044"/>
            <a:ext cx="1083272" cy="1015663"/>
          </a:xfrm>
          <a:prstGeom prst="rect">
            <a:avLst/>
          </a:prstGeom>
          <a:noFill/>
        </p:spPr>
        <p:txBody>
          <a:bodyPr wrap="square" rtlCol="0">
            <a:spAutoFit/>
          </a:bodyPr>
          <a:lstStyle/>
          <a:p>
            <a:pPr algn="ctr" defTabSz="457200"/>
            <a:r>
              <a:rPr lang="en-US" sz="1000">
                <a:solidFill>
                  <a:prstClr val="black"/>
                </a:solidFill>
                <a:latin typeface="Open Sans" panose="020B0606030504020204" pitchFamily="34" charset="0"/>
                <a:ea typeface="Open Sans" panose="020B0606030504020204" pitchFamily="34" charset="0"/>
                <a:cs typeface="Open Sans" panose="020B0606030504020204" pitchFamily="34" charset="0"/>
              </a:rPr>
              <a:t>Increase </a:t>
            </a:r>
            <a:r>
              <a:rPr lang="en-US" sz="1000" b="1">
                <a:solidFill>
                  <a:schemeClr val="accent5"/>
                </a:solidFill>
                <a:latin typeface="Open Sans" panose="020B0606030504020204" pitchFamily="34" charset="0"/>
                <a:ea typeface="Open Sans" panose="020B0606030504020204" pitchFamily="34" charset="0"/>
                <a:cs typeface="Open Sans" panose="020B0606030504020204" pitchFamily="34" charset="0"/>
              </a:rPr>
              <a:t>debt service assistance</a:t>
            </a:r>
          </a:p>
          <a:p>
            <a:pPr algn="ctr" defTabSz="457200"/>
            <a:r>
              <a:rPr lang="en-US" sz="1000">
                <a:solidFill>
                  <a:prstClr val="black"/>
                </a:solidFill>
                <a:latin typeface="Open Sans" panose="020B0606030504020204" pitchFamily="34" charset="0"/>
                <a:ea typeface="Open Sans" panose="020B0606030504020204" pitchFamily="34" charset="0"/>
                <a:cs typeface="Open Sans" panose="020B0606030504020204" pitchFamily="34" charset="0"/>
              </a:rPr>
              <a:t>to lower </a:t>
            </a:r>
            <a:r>
              <a:rPr lang="en-US" sz="900">
                <a:solidFill>
                  <a:prstClr val="black"/>
                </a:solidFill>
                <a:latin typeface="Open Sans" panose="020B0606030504020204" pitchFamily="34" charset="0"/>
                <a:ea typeface="Open Sans" panose="020B0606030504020204" pitchFamily="34" charset="0"/>
                <a:cs typeface="Open Sans" panose="020B0606030504020204" pitchFamily="34" charset="0"/>
              </a:rPr>
              <a:t>school</a:t>
            </a:r>
            <a:r>
              <a:rPr lang="en-US" sz="1000">
                <a:solidFill>
                  <a:prstClr val="black"/>
                </a:solidFill>
                <a:latin typeface="Open Sans" panose="020B0606030504020204" pitchFamily="34" charset="0"/>
                <a:ea typeface="Open Sans" panose="020B0606030504020204" pitchFamily="34" charset="0"/>
                <a:cs typeface="Open Sans" panose="020B0606030504020204" pitchFamily="34" charset="0"/>
              </a:rPr>
              <a:t> district property taxes</a:t>
            </a:r>
          </a:p>
        </p:txBody>
      </p:sp>
      <p:cxnSp>
        <p:nvCxnSpPr>
          <p:cNvPr id="29" name="Straight Arrow Connector 28">
            <a:extLst>
              <a:ext uri="{FF2B5EF4-FFF2-40B4-BE49-F238E27FC236}">
                <a16:creationId xmlns:a16="http://schemas.microsoft.com/office/drawing/2014/main" id="{B0FBD850-8B0B-420D-980B-319A397740E9}"/>
              </a:ext>
            </a:extLst>
          </p:cNvPr>
          <p:cNvCxnSpPr/>
          <p:nvPr/>
        </p:nvCxnSpPr>
        <p:spPr>
          <a:xfrm>
            <a:off x="10309184" y="4709285"/>
            <a:ext cx="0" cy="3406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F0310194-9977-4E2B-85C2-DBF7E8F8473C}"/>
              </a:ext>
            </a:extLst>
          </p:cNvPr>
          <p:cNvSpPr txBox="1"/>
          <p:nvPr/>
        </p:nvSpPr>
        <p:spPr>
          <a:xfrm>
            <a:off x="8203329" y="767701"/>
            <a:ext cx="3936026" cy="830997"/>
          </a:xfrm>
          <a:prstGeom prst="rect">
            <a:avLst/>
          </a:prstGeom>
          <a:noFill/>
        </p:spPr>
        <p:txBody>
          <a:bodyPr wrap="square" rtlCol="0">
            <a:spAutoFit/>
          </a:bodyPr>
          <a:lstStyle/>
          <a:p>
            <a:pPr algn="ctr" defTabSz="457200"/>
            <a:r>
              <a:rPr lang="en-US" sz="1200">
                <a:solidFill>
                  <a:schemeClr val="accent3">
                    <a:lumMod val="60000"/>
                    <a:lumOff val="40000"/>
                  </a:schemeClr>
                </a:solidFill>
                <a:latin typeface="Open Sans" panose="020B0606030504020204" pitchFamily="34" charset="0"/>
                <a:ea typeface="Open Sans" panose="020B0606030504020204" pitchFamily="34" charset="0"/>
                <a:cs typeface="Open Sans" panose="020B0606030504020204" pitchFamily="34" charset="0"/>
              </a:rPr>
              <a:t>Each equalization mechanism is “dialed up” until the ratio of state to local revenue reaches approximately 70:30 (debt service 20:80) then the revenue increase from the 95 mills flows to next mechanism</a:t>
            </a:r>
          </a:p>
        </p:txBody>
      </p:sp>
      <p:sp>
        <p:nvSpPr>
          <p:cNvPr id="25" name="TextBox 24">
            <a:extLst>
              <a:ext uri="{FF2B5EF4-FFF2-40B4-BE49-F238E27FC236}">
                <a16:creationId xmlns:a16="http://schemas.microsoft.com/office/drawing/2014/main" id="{E4C3AEBD-8E8C-454A-83F4-1B99FCA3D908}"/>
              </a:ext>
            </a:extLst>
          </p:cNvPr>
          <p:cNvSpPr txBox="1"/>
          <p:nvPr/>
        </p:nvSpPr>
        <p:spPr>
          <a:xfrm>
            <a:off x="5763162" y="5223366"/>
            <a:ext cx="3807520" cy="1015663"/>
          </a:xfrm>
          <a:prstGeom prst="rect">
            <a:avLst/>
          </a:prstGeom>
          <a:noFill/>
        </p:spPr>
        <p:txBody>
          <a:bodyPr wrap="square" lIns="91440" tIns="45720" rIns="91440" bIns="45720" rtlCol="0" anchor="t">
            <a:spAutoFit/>
          </a:bodyPr>
          <a:lstStyle/>
          <a:p>
            <a:pPr algn="ctr" defTabSz="457200"/>
            <a:r>
              <a:rPr lang="en-US" sz="1200">
                <a:latin typeface="Open Sans" panose="020B0606030504020204" pitchFamily="34" charset="0"/>
                <a:ea typeface="Open Sans" panose="020B0606030504020204" pitchFamily="34" charset="0"/>
                <a:cs typeface="Open Sans" panose="020B0606030504020204" pitchFamily="34" charset="0"/>
              </a:rPr>
              <a:t>If there is a </a:t>
            </a:r>
            <a:r>
              <a:rPr lang="en-US" sz="1200" u="sng">
                <a:latin typeface="Open Sans" panose="020B0606030504020204" pitchFamily="34" charset="0"/>
                <a:ea typeface="Open Sans" panose="020B0606030504020204" pitchFamily="34" charset="0"/>
                <a:cs typeface="Open Sans" panose="020B0606030504020204" pitchFamily="34" charset="0"/>
              </a:rPr>
              <a:t>reduction in </a:t>
            </a:r>
            <a:r>
              <a:rPr lang="en-US" sz="1200" b="1" u="sng">
                <a:latin typeface="Open Sans" panose="020B0606030504020204" pitchFamily="34" charset="0"/>
                <a:ea typeface="Open Sans" panose="020B0606030504020204" pitchFamily="34" charset="0"/>
                <a:cs typeface="Open Sans" panose="020B0606030504020204" pitchFamily="34" charset="0"/>
              </a:rPr>
              <a:t>revenue </a:t>
            </a:r>
            <a:r>
              <a:rPr lang="en-US" sz="1200" u="sng">
                <a:latin typeface="Open Sans" panose="020B0606030504020204" pitchFamily="34" charset="0"/>
                <a:ea typeface="Open Sans" panose="020B0606030504020204" pitchFamily="34" charset="0"/>
                <a:cs typeface="Open Sans" panose="020B0606030504020204" pitchFamily="34" charset="0"/>
              </a:rPr>
              <a:t>(not just mills)</a:t>
            </a:r>
            <a:r>
              <a:rPr lang="en-US" sz="1200">
                <a:latin typeface="Open Sans" panose="020B0606030504020204" pitchFamily="34" charset="0"/>
                <a:ea typeface="Open Sans" panose="020B0606030504020204" pitchFamily="34" charset="0"/>
                <a:cs typeface="Open Sans" panose="020B0606030504020204" pitchFamily="34" charset="0"/>
              </a:rPr>
              <a:t> brought in by the 95 mills from the prior year, </a:t>
            </a:r>
            <a:r>
              <a:rPr lang="en-US" sz="1200" b="1">
                <a:solidFill>
                  <a:srgbClr val="717BC5"/>
                </a:solidFill>
                <a:latin typeface="Open Sans" panose="020B0606030504020204" pitchFamily="34" charset="0"/>
                <a:ea typeface="Open Sans" panose="020B0606030504020204" pitchFamily="34" charset="0"/>
                <a:cs typeface="Open Sans" panose="020B0606030504020204" pitchFamily="34" charset="0"/>
              </a:rPr>
              <a:t>BASE GTB </a:t>
            </a:r>
            <a:r>
              <a:rPr lang="en-US" sz="1200">
                <a:latin typeface="Open Sans" panose="020B0606030504020204" pitchFamily="34" charset="0"/>
                <a:ea typeface="Open Sans" panose="020B0606030504020204" pitchFamily="34" charset="0"/>
                <a:cs typeface="Open Sans" panose="020B0606030504020204" pitchFamily="34" charset="0"/>
              </a:rPr>
              <a:t>and </a:t>
            </a:r>
            <a:r>
              <a:rPr lang="en-US" sz="1200" b="1">
                <a:solidFill>
                  <a:schemeClr val="bg2">
                    <a:lumMod val="75000"/>
                  </a:schemeClr>
                </a:solidFill>
                <a:latin typeface="Open Sans" panose="020B0606030504020204" pitchFamily="34" charset="0"/>
                <a:ea typeface="Open Sans" panose="020B0606030504020204" pitchFamily="34" charset="0"/>
                <a:cs typeface="Open Sans" panose="020B0606030504020204" pitchFamily="34" charset="0"/>
              </a:rPr>
              <a:t>countywide retirement GTB </a:t>
            </a:r>
            <a:r>
              <a:rPr lang="en-US" sz="1200">
                <a:latin typeface="Open Sans" panose="020B0606030504020204" pitchFamily="34" charset="0"/>
                <a:ea typeface="Open Sans" panose="020B0606030504020204" pitchFamily="34" charset="0"/>
                <a:cs typeface="Open Sans" panose="020B0606030504020204" pitchFamily="34" charset="0"/>
              </a:rPr>
              <a:t>are “</a:t>
            </a:r>
            <a:r>
              <a:rPr lang="en-US" sz="1200" u="sng">
                <a:latin typeface="Open Sans" panose="020B0606030504020204" pitchFamily="34" charset="0"/>
                <a:ea typeface="Open Sans" panose="020B0606030504020204" pitchFamily="34" charset="0"/>
                <a:cs typeface="Open Sans" panose="020B0606030504020204" pitchFamily="34" charset="0"/>
              </a:rPr>
              <a:t>dialed down</a:t>
            </a:r>
            <a:r>
              <a:rPr lang="en-US" sz="1200">
                <a:latin typeface="Open Sans" panose="020B0606030504020204" pitchFamily="34" charset="0"/>
                <a:ea typeface="Open Sans" panose="020B0606030504020204" pitchFamily="34" charset="0"/>
                <a:cs typeface="Open Sans" panose="020B0606030504020204" pitchFamily="34" charset="0"/>
              </a:rPr>
              <a:t>” by the full amount of the decrease, shifting costs back onto local taxpayers</a:t>
            </a:r>
          </a:p>
        </p:txBody>
      </p:sp>
      <p:sp>
        <p:nvSpPr>
          <p:cNvPr id="3" name="TextBox 2">
            <a:extLst>
              <a:ext uri="{FF2B5EF4-FFF2-40B4-BE49-F238E27FC236}">
                <a16:creationId xmlns:a16="http://schemas.microsoft.com/office/drawing/2014/main" id="{2878AD94-9CD1-47FB-9740-0CEE17E76F37}"/>
              </a:ext>
            </a:extLst>
          </p:cNvPr>
          <p:cNvSpPr txBox="1"/>
          <p:nvPr/>
        </p:nvSpPr>
        <p:spPr>
          <a:xfrm>
            <a:off x="5729247" y="1588529"/>
            <a:ext cx="2102974" cy="369332"/>
          </a:xfrm>
          <a:prstGeom prst="rect">
            <a:avLst/>
          </a:prstGeom>
          <a:noFill/>
        </p:spPr>
        <p:txBody>
          <a:bodyPr wrap="square" rtlCol="0">
            <a:spAutoFit/>
          </a:bodyPr>
          <a:lstStyle/>
          <a:p>
            <a:r>
              <a:rPr lang="en-US" b="1">
                <a:latin typeface="Open Sans" panose="020B0606030504020204" pitchFamily="34" charset="0"/>
                <a:ea typeface="Open Sans" panose="020B0606030504020204" pitchFamily="34" charset="0"/>
                <a:cs typeface="Open Sans" panose="020B0606030504020204" pitchFamily="34" charset="0"/>
              </a:rPr>
              <a:t>55% of ∆</a:t>
            </a:r>
          </a:p>
        </p:txBody>
      </p:sp>
      <p:pic>
        <p:nvPicPr>
          <p:cNvPr id="7" name="Graphic 6" descr="Calculator with solid fill">
            <a:extLst>
              <a:ext uri="{FF2B5EF4-FFF2-40B4-BE49-F238E27FC236}">
                <a16:creationId xmlns:a16="http://schemas.microsoft.com/office/drawing/2014/main" id="{32F8B95B-15F3-5050-EAD0-37DE8253C43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21102" y="672994"/>
            <a:ext cx="914400" cy="914400"/>
          </a:xfrm>
          <a:prstGeom prst="rect">
            <a:avLst/>
          </a:prstGeom>
        </p:spPr>
      </p:pic>
      <p:cxnSp>
        <p:nvCxnSpPr>
          <p:cNvPr id="9" name="Straight Arrow Connector 8">
            <a:extLst>
              <a:ext uri="{FF2B5EF4-FFF2-40B4-BE49-F238E27FC236}">
                <a16:creationId xmlns:a16="http://schemas.microsoft.com/office/drawing/2014/main" id="{88C09946-2851-95D6-DBA2-5115D1E7A5E6}"/>
              </a:ext>
            </a:extLst>
          </p:cNvPr>
          <p:cNvCxnSpPr>
            <a:cxnSpLocks/>
            <a:endCxn id="3" idx="1"/>
          </p:cNvCxnSpPr>
          <p:nvPr/>
        </p:nvCxnSpPr>
        <p:spPr>
          <a:xfrm flipV="1">
            <a:off x="4165387" y="1773195"/>
            <a:ext cx="1563860" cy="26361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9696A06-B268-0AB2-EE1B-0AEAE94EA542}"/>
              </a:ext>
            </a:extLst>
          </p:cNvPr>
          <p:cNvCxnSpPr>
            <a:cxnSpLocks/>
          </p:cNvCxnSpPr>
          <p:nvPr/>
        </p:nvCxnSpPr>
        <p:spPr>
          <a:xfrm>
            <a:off x="7343231" y="1773195"/>
            <a:ext cx="1850237" cy="21582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7E5AEDD7-F99E-ADC9-A9A3-4DCD6FCDE252}"/>
              </a:ext>
            </a:extLst>
          </p:cNvPr>
          <p:cNvCxnSpPr/>
          <p:nvPr/>
        </p:nvCxnSpPr>
        <p:spPr>
          <a:xfrm>
            <a:off x="10293464" y="3222879"/>
            <a:ext cx="0" cy="3406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2DDB407-780C-00CA-8526-E73353D08ADB}"/>
              </a:ext>
            </a:extLst>
          </p:cNvPr>
          <p:cNvSpPr txBox="1"/>
          <p:nvPr/>
        </p:nvSpPr>
        <p:spPr>
          <a:xfrm>
            <a:off x="1059555" y="4336808"/>
            <a:ext cx="4427948" cy="1754326"/>
          </a:xfrm>
          <a:prstGeom prst="rect">
            <a:avLst/>
          </a:prstGeom>
          <a:noFill/>
        </p:spPr>
        <p:txBody>
          <a:bodyPr wrap="square" rtlCol="0">
            <a:spAutoFit/>
          </a:bodyPr>
          <a:lstStyle/>
          <a:p>
            <a:pPr algn="ctr"/>
            <a:r>
              <a:rPr lang="en-US" sz="1200">
                <a:latin typeface="Open Sans" panose="020B0606030504020204" pitchFamily="34" charset="0"/>
                <a:ea typeface="Open Sans" panose="020B0606030504020204" pitchFamily="34" charset="0"/>
                <a:cs typeface="Open Sans" panose="020B0606030504020204" pitchFamily="34" charset="0"/>
              </a:rPr>
              <a:t>The SEPTR account also helps maintain a balance between state and local funding for K-12.</a:t>
            </a:r>
          </a:p>
          <a:p>
            <a:pPr algn="ctr"/>
            <a:endParaRPr lang="en-US" sz="1200">
              <a:latin typeface="Open Sans" panose="020B0606030504020204" pitchFamily="34" charset="0"/>
              <a:ea typeface="Open Sans" panose="020B0606030504020204" pitchFamily="34" charset="0"/>
              <a:cs typeface="Open Sans" panose="020B0606030504020204" pitchFamily="34" charset="0"/>
            </a:endParaRPr>
          </a:p>
          <a:p>
            <a:pPr algn="ctr"/>
            <a:r>
              <a:rPr lang="en-US" sz="1200">
                <a:latin typeface="Open Sans" panose="020B0606030504020204" pitchFamily="34" charset="0"/>
                <a:ea typeface="Open Sans" panose="020B0606030504020204" pitchFamily="34" charset="0"/>
                <a:cs typeface="Open Sans" panose="020B0606030504020204" pitchFamily="34" charset="0"/>
              </a:rPr>
              <a:t>Historically, during Montana budget shortfalls K-12 costs have shifted onto local taxpayers.</a:t>
            </a:r>
          </a:p>
          <a:p>
            <a:pPr algn="ctr"/>
            <a:endParaRPr lang="en-US" sz="1200">
              <a:latin typeface="Open Sans" panose="020B0606030504020204" pitchFamily="34" charset="0"/>
              <a:ea typeface="Open Sans" panose="020B0606030504020204" pitchFamily="34" charset="0"/>
              <a:cs typeface="Open Sans" panose="020B0606030504020204" pitchFamily="34" charset="0"/>
            </a:endParaRPr>
          </a:p>
          <a:p>
            <a:pPr algn="ctr"/>
            <a:r>
              <a:rPr lang="en-US" sz="1200">
                <a:latin typeface="Open Sans" panose="020B0606030504020204" pitchFamily="34" charset="0"/>
                <a:ea typeface="Open Sans" panose="020B0606030504020204" pitchFamily="34" charset="0"/>
                <a:cs typeface="Open Sans" panose="020B0606030504020204" pitchFamily="34" charset="0"/>
              </a:rPr>
              <a:t>When K-12 leans harder on local property taxes, the more the Legislature’s constitutional duty to “distribute [K-12 funding] in an equitable manner” can be questioned.</a:t>
            </a:r>
          </a:p>
        </p:txBody>
      </p:sp>
      <p:sp>
        <p:nvSpPr>
          <p:cNvPr id="11" name="TextBox 10">
            <a:extLst>
              <a:ext uri="{FF2B5EF4-FFF2-40B4-BE49-F238E27FC236}">
                <a16:creationId xmlns:a16="http://schemas.microsoft.com/office/drawing/2014/main" id="{744CA4FB-4B2A-0B45-EDF8-412EE485DB59}"/>
              </a:ext>
            </a:extLst>
          </p:cNvPr>
          <p:cNvSpPr txBox="1"/>
          <p:nvPr/>
        </p:nvSpPr>
        <p:spPr>
          <a:xfrm>
            <a:off x="4492487" y="2201939"/>
            <a:ext cx="4240440" cy="1815882"/>
          </a:xfrm>
          <a:prstGeom prst="rect">
            <a:avLst/>
          </a:prstGeom>
          <a:noFill/>
        </p:spPr>
        <p:txBody>
          <a:bodyPr wrap="square" rtlCol="0">
            <a:spAutoFit/>
          </a:bodyPr>
          <a:lstStyle/>
          <a:p>
            <a:pPr algn="ctr"/>
            <a:r>
              <a:rPr lang="en-US" sz="1600">
                <a:latin typeface="Open Sans" panose="020B0606030504020204" pitchFamily="34" charset="0"/>
                <a:ea typeface="Open Sans" panose="020B0606030504020204" pitchFamily="34" charset="0"/>
                <a:cs typeface="Open Sans" panose="020B0606030504020204" pitchFamily="34" charset="0"/>
              </a:rPr>
              <a:t>Utilizing a portion of the 95 mill increase means that the remaining increase can be used to fund annual increases in the existing K-12 formula. This maintains a balance between property tax and other taxes in the state general fund (largely income) in funding K-12.</a:t>
            </a:r>
          </a:p>
        </p:txBody>
      </p:sp>
      <p:pic>
        <p:nvPicPr>
          <p:cNvPr id="14" name="Picture 13" descr="A picture containing scale, device&#10;&#10;Description automatically generated">
            <a:extLst>
              <a:ext uri="{FF2B5EF4-FFF2-40B4-BE49-F238E27FC236}">
                <a16:creationId xmlns:a16="http://schemas.microsoft.com/office/drawing/2014/main" id="{0DFA77E7-5B14-E88D-0025-63D4739FBC1B}"/>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6307052" y="4013636"/>
            <a:ext cx="1708294" cy="1136016"/>
          </a:xfrm>
          <a:prstGeom prst="rect">
            <a:avLst/>
          </a:prstGeom>
        </p:spPr>
      </p:pic>
      <p:sp>
        <p:nvSpPr>
          <p:cNvPr id="15" name="TextBox 14">
            <a:extLst>
              <a:ext uri="{FF2B5EF4-FFF2-40B4-BE49-F238E27FC236}">
                <a16:creationId xmlns:a16="http://schemas.microsoft.com/office/drawing/2014/main" id="{A05F0570-9D95-E374-EB98-62C352487343}"/>
              </a:ext>
            </a:extLst>
          </p:cNvPr>
          <p:cNvSpPr txBox="1"/>
          <p:nvPr/>
        </p:nvSpPr>
        <p:spPr>
          <a:xfrm>
            <a:off x="7533210" y="-19022"/>
            <a:ext cx="4665147" cy="830997"/>
          </a:xfrm>
          <a:prstGeom prst="rect">
            <a:avLst/>
          </a:prstGeom>
          <a:noFill/>
        </p:spPr>
        <p:txBody>
          <a:bodyPr wrap="square" rtlCol="0">
            <a:spAutoFit/>
          </a:bodyPr>
          <a:lstStyle/>
          <a:p>
            <a:pPr algn="ctr"/>
            <a:r>
              <a:rPr lang="en-US" sz="1600" b="1">
                <a:latin typeface="Open Sans" panose="020B0606030504020204" pitchFamily="34" charset="0"/>
                <a:ea typeface="Open Sans" panose="020B0606030504020204" pitchFamily="34" charset="0"/>
                <a:cs typeface="Open Sans" panose="020B0606030504020204" pitchFamily="34" charset="0"/>
              </a:rPr>
              <a:t>This portion of the law is effective beginning in FY 2025 (“hard coded” increase) and FY 2026 (“dialing” mechanism)</a:t>
            </a:r>
          </a:p>
        </p:txBody>
      </p:sp>
      <p:sp>
        <p:nvSpPr>
          <p:cNvPr id="17" name="TextBox 16">
            <a:extLst>
              <a:ext uri="{FF2B5EF4-FFF2-40B4-BE49-F238E27FC236}">
                <a16:creationId xmlns:a16="http://schemas.microsoft.com/office/drawing/2014/main" id="{A30F150C-1D74-7F8E-EDEB-DC688CCFE530}"/>
              </a:ext>
            </a:extLst>
          </p:cNvPr>
          <p:cNvSpPr txBox="1"/>
          <p:nvPr/>
        </p:nvSpPr>
        <p:spPr>
          <a:xfrm>
            <a:off x="384759" y="3751451"/>
            <a:ext cx="4240440" cy="584775"/>
          </a:xfrm>
          <a:prstGeom prst="rect">
            <a:avLst/>
          </a:prstGeom>
          <a:noFill/>
        </p:spPr>
        <p:txBody>
          <a:bodyPr wrap="square" rtlCol="0">
            <a:spAutoFit/>
          </a:bodyPr>
          <a:lstStyle/>
          <a:p>
            <a:pPr algn="ctr"/>
            <a:r>
              <a:rPr lang="en-US" sz="1600" b="1">
                <a:latin typeface="Open Sans" panose="020B0606030504020204" pitchFamily="34" charset="0"/>
                <a:ea typeface="Open Sans" panose="020B0606030504020204" pitchFamily="34" charset="0"/>
                <a:cs typeface="Open Sans" panose="020B0606030504020204" pitchFamily="34" charset="0"/>
              </a:rPr>
              <a:t>This portion of the law is already in effect (as of July 1, 2023)</a:t>
            </a:r>
          </a:p>
        </p:txBody>
      </p:sp>
      <p:pic>
        <p:nvPicPr>
          <p:cNvPr id="23" name="Picture 2" descr="Logo&#10;&#10;Description automatically generated">
            <a:extLst>
              <a:ext uri="{FF2B5EF4-FFF2-40B4-BE49-F238E27FC236}">
                <a16:creationId xmlns:a16="http://schemas.microsoft.com/office/drawing/2014/main" id="{32FC5860-51BA-7317-615D-9B4BE58F7717}"/>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0331" y="5905120"/>
            <a:ext cx="1027806" cy="947509"/>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9">
            <a:extLst>
              <a:ext uri="{FF2B5EF4-FFF2-40B4-BE49-F238E27FC236}">
                <a16:creationId xmlns:a16="http://schemas.microsoft.com/office/drawing/2014/main" id="{B904149A-ADDD-F793-851A-D35A02BF78BE}"/>
              </a:ext>
            </a:extLst>
          </p:cNvPr>
          <p:cNvPicPr>
            <a:picLocks noChangeAspect="1"/>
          </p:cNvPicPr>
          <p:nvPr/>
        </p:nvPicPr>
        <p:blipFill>
          <a:blip r:embed="rId11"/>
          <a:stretch>
            <a:fillRect/>
          </a:stretch>
        </p:blipFill>
        <p:spPr>
          <a:xfrm>
            <a:off x="10942301" y="6258561"/>
            <a:ext cx="1219306" cy="571550"/>
          </a:xfrm>
          <a:prstGeom prst="rect">
            <a:avLst/>
          </a:prstGeom>
        </p:spPr>
      </p:pic>
      <p:pic>
        <p:nvPicPr>
          <p:cNvPr id="2054" name="Picture 6" descr="Turn Dial Icons - Free SVG &amp; PNG Turn Dial Images - Noun Project">
            <a:extLst>
              <a:ext uri="{FF2B5EF4-FFF2-40B4-BE49-F238E27FC236}">
                <a16:creationId xmlns:a16="http://schemas.microsoft.com/office/drawing/2014/main" id="{77FF230E-D126-E911-F23A-642ED1C6074D}"/>
              </a:ext>
            </a:extLst>
          </p:cNvPr>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3548418">
            <a:off x="9252549" y="1506999"/>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6" descr="Turn Dial Icons - Free SVG &amp; PNG Turn Dial Images - Noun Project">
            <a:extLst>
              <a:ext uri="{FF2B5EF4-FFF2-40B4-BE49-F238E27FC236}">
                <a16:creationId xmlns:a16="http://schemas.microsoft.com/office/drawing/2014/main" id="{2821C158-BF6F-7364-D286-DF66F4946AFD}"/>
              </a:ext>
            </a:extLst>
          </p:cNvP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3548418">
            <a:off x="9641166" y="5061556"/>
            <a:ext cx="1246509" cy="1246509"/>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8">
            <a:extLst>
              <a:ext uri="{FF2B5EF4-FFF2-40B4-BE49-F238E27FC236}">
                <a16:creationId xmlns:a16="http://schemas.microsoft.com/office/drawing/2014/main" id="{160A1DE1-F3BC-2571-FB5A-E0F3D870CDDA}"/>
              </a:ext>
            </a:extLst>
          </p:cNvPr>
          <p:cNvPicPr>
            <a:picLocks noChangeAspect="1" noChangeArrowheads="1"/>
          </p:cNvPicPr>
          <p:nvPr/>
        </p:nvPicPr>
        <p:blipFill>
          <a:blip r:embed="rId12">
            <a:clrChange>
              <a:clrFrom>
                <a:srgbClr val="000000">
                  <a:alpha val="0"/>
                </a:srgbClr>
              </a:clrFrom>
              <a:clrTo>
                <a:srgbClr val="000000">
                  <a:alpha val="0"/>
                </a:srgbClr>
              </a:clrTo>
            </a:clrChange>
            <a:alphaModFix/>
            <a:duotone>
              <a:schemeClr val="accent5">
                <a:shade val="45000"/>
                <a:satMod val="135000"/>
              </a:schemeClr>
              <a:prstClr val="white"/>
            </a:duotone>
            <a:extLst>
              <a:ext uri="{BEBA8EAE-BF5A-486C-A8C5-ECC9F3942E4B}">
                <a14:imgProps xmlns:a14="http://schemas.microsoft.com/office/drawing/2010/main">
                  <a14:imgLayer r:embed="rId13">
                    <a14:imgEffect>
                      <a14:backgroundRemoval t="8000" b="94000" l="7000" r="96000">
                        <a14:foregroundMark x1="71667" y1="84667" x2="71667" y2="84667"/>
                        <a14:foregroundMark x1="75000" y1="80000" x2="75000" y2="80000"/>
                        <a14:foregroundMark x1="69000" y1="88000" x2="69000" y2="88000"/>
                        <a14:foregroundMark x1="63000" y1="92000" x2="63000" y2="92000"/>
                        <a14:foregroundMark x1="48000" y1="94000" x2="48000" y2="94000"/>
                        <a14:foregroundMark x1="96333" y1="8000" x2="96333" y2="8000"/>
                        <a14:foregroundMark x1="96000" y1="20000" x2="96000" y2="20000"/>
                        <a14:foregroundMark x1="7000" y1="22000" x2="7000" y2="22000"/>
                        <a14:foregroundMark x1="9667" y1="41333" x2="9667" y2="41333"/>
                        <a14:foregroundMark x1="11333" y1="47333" x2="11333" y2="47333"/>
                        <a14:foregroundMark x1="15333" y1="58667" x2="15333" y2="58667"/>
                      </a14:backgroundRemoval>
                    </a14:imgEffect>
                    <a14:imgEffect>
                      <a14:colorTemperature colorTemp="6435"/>
                    </a14:imgEffect>
                  </a14:imgLayer>
                </a14:imgProps>
              </a:ext>
              <a:ext uri="{28A0092B-C50C-407E-A947-70E740481C1C}">
                <a14:useLocalDpi xmlns:a14="http://schemas.microsoft.com/office/drawing/2010/main" val="0"/>
              </a:ext>
            </a:extLst>
          </a:blip>
          <a:srcRect/>
          <a:stretch>
            <a:fillRect/>
          </a:stretch>
        </p:blipFill>
        <p:spPr bwMode="auto">
          <a:xfrm rot="10800000" flipH="1">
            <a:off x="9548760" y="5058444"/>
            <a:ext cx="1382108" cy="66941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8">
            <a:extLst>
              <a:ext uri="{FF2B5EF4-FFF2-40B4-BE49-F238E27FC236}">
                <a16:creationId xmlns:a16="http://schemas.microsoft.com/office/drawing/2014/main" id="{35EC43FD-0B68-55D5-4C1D-5C378F2BC816}"/>
              </a:ext>
            </a:extLst>
          </p:cNvPr>
          <p:cNvPicPr>
            <a:picLocks noChangeAspect="1" noChangeArrowheads="1"/>
          </p:cNvPicPr>
          <p:nvPr/>
        </p:nvPicPr>
        <p:blipFill>
          <a:blip r:embed="rId12">
            <a:clrChange>
              <a:clrFrom>
                <a:srgbClr val="000000">
                  <a:alpha val="0"/>
                </a:srgbClr>
              </a:clrFrom>
              <a:clrTo>
                <a:srgbClr val="000000">
                  <a:alpha val="0"/>
                </a:srgbClr>
              </a:clrTo>
            </a:clrChange>
            <a:alphaModFix/>
            <a:duotone>
              <a:schemeClr val="accent4">
                <a:shade val="45000"/>
                <a:satMod val="135000"/>
              </a:schemeClr>
              <a:prstClr val="white"/>
            </a:duotone>
            <a:extLst>
              <a:ext uri="{BEBA8EAE-BF5A-486C-A8C5-ECC9F3942E4B}">
                <a14:imgProps xmlns:a14="http://schemas.microsoft.com/office/drawing/2010/main">
                  <a14:imgLayer r:embed="rId13">
                    <a14:imgEffect>
                      <a14:backgroundRemoval t="8000" b="94000" l="7000" r="96000">
                        <a14:foregroundMark x1="71667" y1="84667" x2="71667" y2="84667"/>
                        <a14:foregroundMark x1="75000" y1="80000" x2="75000" y2="80000"/>
                        <a14:foregroundMark x1="69000" y1="88000" x2="69000" y2="88000"/>
                        <a14:foregroundMark x1="63000" y1="92000" x2="63000" y2="92000"/>
                        <a14:foregroundMark x1="48000" y1="94000" x2="48000" y2="94000"/>
                        <a14:foregroundMark x1="96333" y1="8000" x2="96333" y2="8000"/>
                        <a14:foregroundMark x1="96000" y1="20000" x2="96000" y2="20000"/>
                        <a14:foregroundMark x1="7000" y1="22000" x2="7000" y2="22000"/>
                        <a14:foregroundMark x1="9667" y1="41333" x2="9667" y2="41333"/>
                        <a14:foregroundMark x1="11333" y1="47333" x2="11333" y2="47333"/>
                        <a14:foregroundMark x1="15333" y1="58667" x2="15333" y2="58667"/>
                      </a14:backgroundRemoval>
                    </a14:imgEffect>
                    <a14:imgEffect>
                      <a14:colorTemperature colorTemp="6435"/>
                    </a14:imgEffect>
                  </a14:imgLayer>
                </a14:imgProps>
              </a:ext>
              <a:ext uri="{28A0092B-C50C-407E-A947-70E740481C1C}">
                <a14:useLocalDpi xmlns:a14="http://schemas.microsoft.com/office/drawing/2010/main" val="0"/>
              </a:ext>
            </a:extLst>
          </a:blip>
          <a:srcRect/>
          <a:stretch>
            <a:fillRect/>
          </a:stretch>
        </p:blipFill>
        <p:spPr bwMode="auto">
          <a:xfrm rot="10800000" flipH="1">
            <a:off x="9594267" y="3558263"/>
            <a:ext cx="1382108" cy="669417"/>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8">
            <a:extLst>
              <a:ext uri="{FF2B5EF4-FFF2-40B4-BE49-F238E27FC236}">
                <a16:creationId xmlns:a16="http://schemas.microsoft.com/office/drawing/2014/main" id="{3BD06D15-71AC-35E7-36FE-116278F12540}"/>
              </a:ext>
            </a:extLst>
          </p:cNvPr>
          <p:cNvPicPr>
            <a:picLocks noChangeAspect="1" noChangeArrowheads="1"/>
          </p:cNvPicPr>
          <p:nvPr/>
        </p:nvPicPr>
        <p:blipFill>
          <a:blip r:embed="rId12">
            <a:clrChange>
              <a:clrFrom>
                <a:srgbClr val="000000">
                  <a:alpha val="0"/>
                </a:srgbClr>
              </a:clrFrom>
              <a:clrTo>
                <a:srgbClr val="000000">
                  <a:alpha val="0"/>
                </a:srgbClr>
              </a:clrTo>
            </a:clrChange>
            <a:alphaModFix/>
            <a:duotone>
              <a:schemeClr val="bg2">
                <a:shade val="45000"/>
                <a:satMod val="135000"/>
              </a:schemeClr>
              <a:prstClr val="white"/>
            </a:duotone>
            <a:extLst>
              <a:ext uri="{BEBA8EAE-BF5A-486C-A8C5-ECC9F3942E4B}">
                <a14:imgProps xmlns:a14="http://schemas.microsoft.com/office/drawing/2010/main">
                  <a14:imgLayer r:embed="rId13">
                    <a14:imgEffect>
                      <a14:backgroundRemoval t="8000" b="94000" l="7000" r="96000">
                        <a14:foregroundMark x1="71667" y1="84667" x2="71667" y2="84667"/>
                        <a14:foregroundMark x1="75000" y1="80000" x2="75000" y2="80000"/>
                        <a14:foregroundMark x1="69000" y1="88000" x2="69000" y2="88000"/>
                        <a14:foregroundMark x1="63000" y1="92000" x2="63000" y2="92000"/>
                        <a14:foregroundMark x1="48000" y1="94000" x2="48000" y2="94000"/>
                        <a14:foregroundMark x1="96333" y1="8000" x2="96333" y2="8000"/>
                        <a14:foregroundMark x1="96000" y1="20000" x2="96000" y2="20000"/>
                        <a14:foregroundMark x1="7000" y1="22000" x2="7000" y2="22000"/>
                        <a14:foregroundMark x1="9667" y1="41333" x2="9667" y2="41333"/>
                        <a14:foregroundMark x1="11333" y1="47333" x2="11333" y2="47333"/>
                        <a14:foregroundMark x1="15333" y1="58667" x2="15333" y2="58667"/>
                      </a14:backgroundRemoval>
                    </a14:imgEffect>
                    <a14:imgEffect>
                      <a14:colorTemperature colorTemp="6435"/>
                    </a14:imgEffect>
                  </a14:imgLayer>
                </a14:imgProps>
              </a:ext>
              <a:ext uri="{28A0092B-C50C-407E-A947-70E740481C1C}">
                <a14:useLocalDpi xmlns:a14="http://schemas.microsoft.com/office/drawing/2010/main" val="0"/>
              </a:ext>
            </a:extLst>
          </a:blip>
          <a:srcRect/>
          <a:stretch>
            <a:fillRect/>
          </a:stretch>
        </p:blipFill>
        <p:spPr bwMode="auto">
          <a:xfrm rot="10800000" flipH="1">
            <a:off x="9205846" y="1520371"/>
            <a:ext cx="1963287" cy="950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601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95474FB-7EE4-1A8C-B2C1-E5E71D801CB9}"/>
              </a:ext>
            </a:extLst>
          </p:cNvPr>
          <p:cNvSpPr txBox="1"/>
          <p:nvPr/>
        </p:nvSpPr>
        <p:spPr>
          <a:xfrm>
            <a:off x="-1" y="6246806"/>
            <a:ext cx="12192001" cy="646331"/>
          </a:xfrm>
          <a:prstGeom prst="rect">
            <a:avLst/>
          </a:prstGeom>
          <a:solidFill>
            <a:srgbClr val="21373C"/>
          </a:solidFill>
        </p:spPr>
        <p:txBody>
          <a:bodyPr wrap="square" rtlCol="0">
            <a:spAutoFit/>
          </a:bodyPr>
          <a:lstStyle/>
          <a:p>
            <a:endParaRPr lang="en-US" sz="1200"/>
          </a:p>
          <a:p>
            <a:endParaRPr lang="en-US" sz="1200"/>
          </a:p>
          <a:p>
            <a:endParaRPr lang="en-US" sz="1200"/>
          </a:p>
        </p:txBody>
      </p:sp>
      <p:sp>
        <p:nvSpPr>
          <p:cNvPr id="2" name="TextBox 1">
            <a:extLst>
              <a:ext uri="{FF2B5EF4-FFF2-40B4-BE49-F238E27FC236}">
                <a16:creationId xmlns:a16="http://schemas.microsoft.com/office/drawing/2014/main" id="{77084A40-EA7B-078E-DF8D-CA6715F1B6FB}"/>
              </a:ext>
            </a:extLst>
          </p:cNvPr>
          <p:cNvSpPr txBox="1"/>
          <p:nvPr/>
        </p:nvSpPr>
        <p:spPr>
          <a:xfrm>
            <a:off x="0" y="0"/>
            <a:ext cx="2538916" cy="6246806"/>
          </a:xfrm>
          <a:prstGeom prst="rect">
            <a:avLst/>
          </a:prstGeom>
          <a:solidFill>
            <a:srgbClr val="21373C"/>
          </a:solidFill>
        </p:spPr>
        <p:txBody>
          <a:bodyPr wrap="square" rtlCol="0">
            <a:spAutoFit/>
          </a:bodyPr>
          <a:lstStyle/>
          <a:p>
            <a:endParaRPr lang="en-US"/>
          </a:p>
        </p:txBody>
      </p:sp>
      <p:sp>
        <p:nvSpPr>
          <p:cNvPr id="3" name="Title 10">
            <a:extLst>
              <a:ext uri="{FF2B5EF4-FFF2-40B4-BE49-F238E27FC236}">
                <a16:creationId xmlns:a16="http://schemas.microsoft.com/office/drawing/2014/main" id="{A4B4F92D-F585-EDA2-298B-49C702587558}"/>
              </a:ext>
            </a:extLst>
          </p:cNvPr>
          <p:cNvSpPr txBox="1">
            <a:spLocks/>
          </p:cNvSpPr>
          <p:nvPr/>
        </p:nvSpPr>
        <p:spPr>
          <a:xfrm>
            <a:off x="277090" y="1500751"/>
            <a:ext cx="2261827" cy="3219419"/>
          </a:xfrm>
          <a:prstGeom prst="rect">
            <a:avLst/>
          </a:prstGeom>
        </p:spPr>
        <p:txBody>
          <a:bodyPr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solidFill>
                  <a:schemeClr val="bg1"/>
                </a:solidFill>
                <a:latin typeface="Open Sans"/>
                <a:ea typeface="Open Sans"/>
                <a:cs typeface="Open Sans"/>
              </a:rPr>
              <a:t>The 95-mill levy does not meet the state's entire obligation for BASE school funding.  </a:t>
            </a:r>
            <a:endPar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5" name="Chart 4">
            <a:extLst>
              <a:ext uri="{FF2B5EF4-FFF2-40B4-BE49-F238E27FC236}">
                <a16:creationId xmlns:a16="http://schemas.microsoft.com/office/drawing/2014/main" id="{381BFCC7-5F85-7D97-AAD4-C7C73522760B}"/>
              </a:ext>
            </a:extLst>
          </p:cNvPr>
          <p:cNvGraphicFramePr>
            <a:graphicFrameLocks/>
          </p:cNvGraphicFramePr>
          <p:nvPr>
            <p:extLst>
              <p:ext uri="{D42A27DB-BD31-4B8C-83A1-F6EECF244321}">
                <p14:modId xmlns:p14="http://schemas.microsoft.com/office/powerpoint/2010/main" val="542499048"/>
              </p:ext>
            </p:extLst>
          </p:nvPr>
        </p:nvGraphicFramePr>
        <p:xfrm>
          <a:off x="2538916" y="0"/>
          <a:ext cx="9653083" cy="6204717"/>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2" descr="Logo&#10;&#10;Description automatically generated">
            <a:extLst>
              <a:ext uri="{FF2B5EF4-FFF2-40B4-BE49-F238E27FC236}">
                <a16:creationId xmlns:a16="http://schemas.microsoft.com/office/drawing/2014/main" id="{994C464E-8B16-7E9F-FA41-4841330D7FC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31" y="5905120"/>
            <a:ext cx="1027806" cy="947509"/>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BF7EFDB1-90FE-B092-EA69-483852395623}"/>
              </a:ext>
            </a:extLst>
          </p:cNvPr>
          <p:cNvSpPr txBox="1"/>
          <p:nvPr/>
        </p:nvSpPr>
        <p:spPr>
          <a:xfrm>
            <a:off x="5749915" y="335669"/>
            <a:ext cx="6442083" cy="5878532"/>
          </a:xfrm>
          <a:prstGeom prst="rect">
            <a:avLst/>
          </a:prstGeom>
          <a:solidFill>
            <a:schemeClr val="bg1"/>
          </a:solidFill>
        </p:spPr>
        <p:txBody>
          <a:bodyPr wrap="square" lIns="91440" tIns="45720" rIns="91440" bIns="45720" rtlCol="0" anchor="t">
            <a:spAutoFit/>
          </a:bodyPr>
          <a:lstStyle/>
          <a:p>
            <a:r>
              <a:rPr lang="en-US" b="1" dirty="0">
                <a:latin typeface="Open Sans"/>
                <a:ea typeface="Open Sans"/>
                <a:cs typeface="Open Sans"/>
              </a:rPr>
              <a:t>All revenue generated by the state-wide </a:t>
            </a:r>
            <a:r>
              <a:rPr lang="en-US" b="1" dirty="0">
                <a:solidFill>
                  <a:srgbClr val="717BC5"/>
                </a:solidFill>
                <a:latin typeface="Open Sans"/>
                <a:ea typeface="Open Sans"/>
                <a:cs typeface="Open Sans"/>
              </a:rPr>
              <a:t>95-mill</a:t>
            </a:r>
            <a:r>
              <a:rPr lang="en-US" sz="1800" b="1" dirty="0">
                <a:solidFill>
                  <a:srgbClr val="717BC5"/>
                </a:solidFill>
                <a:latin typeface="Open Sans"/>
                <a:ea typeface="Open Sans"/>
                <a:cs typeface="Open Sans"/>
              </a:rPr>
              <a:t> </a:t>
            </a:r>
            <a:r>
              <a:rPr lang="en-US" b="1" dirty="0">
                <a:solidFill>
                  <a:srgbClr val="717BC5"/>
                </a:solidFill>
                <a:latin typeface="Open Sans"/>
                <a:ea typeface="Open Sans"/>
                <a:cs typeface="Open Sans"/>
              </a:rPr>
              <a:t>levy </a:t>
            </a:r>
            <a:r>
              <a:rPr lang="en-US" b="1" dirty="0">
                <a:latin typeface="Open Sans"/>
                <a:ea typeface="Open Sans"/>
                <a:cs typeface="Open Sans"/>
              </a:rPr>
              <a:t>is</a:t>
            </a:r>
            <a:r>
              <a:rPr lang="en-US" sz="1800" b="1" dirty="0">
                <a:latin typeface="Open Sans"/>
                <a:ea typeface="Open Sans"/>
                <a:cs typeface="Open Sans"/>
              </a:rPr>
              <a:t> </a:t>
            </a:r>
            <a:r>
              <a:rPr lang="en-US" b="1" dirty="0">
                <a:latin typeface="Open Sans"/>
                <a:ea typeface="Open Sans"/>
                <a:cs typeface="Open Sans"/>
              </a:rPr>
              <a:t>returned to school districts per law:</a:t>
            </a:r>
          </a:p>
          <a:p>
            <a:pPr rtl="0"/>
            <a:endParaRPr lang="en-US" sz="1600" dirty="0">
              <a:latin typeface="Open Sans" panose="020B0606030504020204" pitchFamily="34" charset="0"/>
              <a:ea typeface="Open Sans" panose="020B0606030504020204" pitchFamily="34" charset="0"/>
              <a:cs typeface="Open Sans" panose="020B0606030504020204" pitchFamily="34" charset="0"/>
            </a:endParaRPr>
          </a:p>
          <a:p>
            <a:pPr rtl="0"/>
            <a:r>
              <a:rPr lang="en-US" sz="1400" dirty="0">
                <a:latin typeface="Open Sans" panose="020B0606030504020204" pitchFamily="34" charset="0"/>
                <a:ea typeface="Open Sans" panose="020B0606030504020204" pitchFamily="34" charset="0"/>
                <a:cs typeface="Open Sans" panose="020B0606030504020204" pitchFamily="34" charset="0"/>
              </a:rPr>
              <a:t>From 20-9-331 on the 33 mills:</a:t>
            </a:r>
          </a:p>
          <a:p>
            <a:pPr rtl="0"/>
            <a:r>
              <a:rPr lang="en-US" sz="1400" i="1" dirty="0">
                <a:latin typeface="Open Sans" panose="020B0606030504020204" pitchFamily="34" charset="0"/>
                <a:ea typeface="Open Sans" panose="020B0606030504020204" pitchFamily="34" charset="0"/>
                <a:cs typeface="Open Sans" panose="020B0606030504020204" pitchFamily="34" charset="0"/>
              </a:rPr>
              <a:t>The revenue collected from this levy must be apportioned to the support of the elementary BASE funding programs of the school districts in the county and to the school equalization and property tax reduction account established in 20-9-336</a:t>
            </a:r>
            <a:endParaRPr lang="en-US" sz="1400" dirty="0">
              <a:latin typeface="Open Sans" panose="020B0606030504020204" pitchFamily="34" charset="0"/>
              <a:ea typeface="Open Sans" panose="020B0606030504020204" pitchFamily="34" charset="0"/>
              <a:cs typeface="Open Sans" panose="020B0606030504020204" pitchFamily="34" charset="0"/>
            </a:endParaRPr>
          </a:p>
          <a:p>
            <a:pPr rtl="0"/>
            <a:endParaRPr lang="en-US" sz="1400" dirty="0">
              <a:latin typeface="Open Sans" panose="020B0606030504020204" pitchFamily="34" charset="0"/>
              <a:ea typeface="Open Sans" panose="020B0606030504020204" pitchFamily="34" charset="0"/>
              <a:cs typeface="Open Sans" panose="020B0606030504020204" pitchFamily="34" charset="0"/>
            </a:endParaRPr>
          </a:p>
          <a:p>
            <a:pPr rtl="0"/>
            <a:r>
              <a:rPr lang="en-US" sz="1400" dirty="0">
                <a:latin typeface="Open Sans" panose="020B0606030504020204" pitchFamily="34" charset="0"/>
                <a:ea typeface="Open Sans" panose="020B0606030504020204" pitchFamily="34" charset="0"/>
                <a:cs typeface="Open Sans" panose="020B0606030504020204" pitchFamily="34" charset="0"/>
              </a:rPr>
              <a:t>From 20-9-333 on the 22 mills:</a:t>
            </a:r>
          </a:p>
          <a:p>
            <a:pPr rtl="0"/>
            <a:r>
              <a:rPr lang="en-US" sz="1400" i="1" dirty="0">
                <a:latin typeface="Open Sans" panose="020B0606030504020204" pitchFamily="34" charset="0"/>
                <a:ea typeface="Open Sans" panose="020B0606030504020204" pitchFamily="34" charset="0"/>
                <a:cs typeface="Open Sans" panose="020B0606030504020204" pitchFamily="34" charset="0"/>
              </a:rPr>
              <a:t>The revenue collected from this levy must be apportioned to the support of the BASE funding programs of high school districts in the county and to the school equalization and property tax reduction account established in 20-9-336</a:t>
            </a:r>
            <a:endParaRPr lang="en-US" sz="1400" dirty="0">
              <a:latin typeface="Open Sans" panose="020B0606030504020204" pitchFamily="34" charset="0"/>
              <a:ea typeface="Open Sans" panose="020B0606030504020204" pitchFamily="34" charset="0"/>
              <a:cs typeface="Open Sans" panose="020B0606030504020204" pitchFamily="34" charset="0"/>
            </a:endParaRPr>
          </a:p>
          <a:p>
            <a:pPr rtl="0"/>
            <a:endParaRPr lang="en-US" sz="1400" dirty="0">
              <a:latin typeface="Open Sans" panose="020B0606030504020204" pitchFamily="34" charset="0"/>
              <a:ea typeface="Open Sans" panose="020B0606030504020204" pitchFamily="34" charset="0"/>
              <a:cs typeface="Open Sans" panose="020B0606030504020204" pitchFamily="34" charset="0"/>
            </a:endParaRPr>
          </a:p>
          <a:p>
            <a:pPr rtl="0"/>
            <a:r>
              <a:rPr lang="en-US" sz="1400" dirty="0">
                <a:latin typeface="Open Sans" panose="020B0606030504020204" pitchFamily="34" charset="0"/>
                <a:ea typeface="Open Sans" panose="020B0606030504020204" pitchFamily="34" charset="0"/>
                <a:cs typeface="Open Sans" panose="020B0606030504020204" pitchFamily="34" charset="0"/>
              </a:rPr>
              <a:t>From 20-9-360 on the 40 mills:</a:t>
            </a:r>
          </a:p>
          <a:p>
            <a:pPr rtl="0"/>
            <a:r>
              <a:rPr lang="en-US" sz="1400" i="1" dirty="0">
                <a:latin typeface="Open Sans" panose="020B0606030504020204" pitchFamily="34" charset="0"/>
                <a:ea typeface="Open Sans" panose="020B0606030504020204" pitchFamily="34" charset="0"/>
                <a:cs typeface="Open Sans" panose="020B0606030504020204" pitchFamily="34" charset="0"/>
              </a:rPr>
              <a:t>Proceeds of the levy must be remitted to the department of revenue, as provided in 15-1-504, and must be deposited to the credit of the school equalization and property tax reduction account established in 20-9-336 for state equalization aid to the public schools of Montana.</a:t>
            </a:r>
          </a:p>
          <a:p>
            <a:pPr rtl="0"/>
            <a:endParaRPr lang="en-US" i="1" dirty="0">
              <a:latin typeface="Open Sans" panose="020B0606030504020204" pitchFamily="34" charset="0"/>
              <a:ea typeface="Open Sans" panose="020B0606030504020204" pitchFamily="34" charset="0"/>
              <a:cs typeface="Open Sans" panose="020B0606030504020204" pitchFamily="34" charset="0"/>
            </a:endParaRPr>
          </a:p>
          <a:p>
            <a:r>
              <a:rPr lang="en-US" sz="1400" dirty="0">
                <a:latin typeface="Open Sans"/>
                <a:ea typeface="Open Sans"/>
                <a:cs typeface="Open Sans"/>
              </a:rPr>
              <a:t>The 95-mill revenue </a:t>
            </a:r>
            <a:endParaRPr lang="en-US" sz="1400" dirty="0">
              <a:latin typeface="Open Sans" panose="020B0606030504020204" pitchFamily="34" charset="0"/>
              <a:ea typeface="Open Sans" panose="020B0606030504020204" pitchFamily="34" charset="0"/>
              <a:cs typeface="Open Sans" panose="020B0606030504020204" pitchFamily="34" charset="0"/>
            </a:endParaRPr>
          </a:p>
          <a:p>
            <a:pPr rtl="0"/>
            <a:r>
              <a:rPr lang="en-US" sz="1400" dirty="0">
                <a:latin typeface="Open Sans" panose="020B0606030504020204" pitchFamily="34" charset="0"/>
                <a:ea typeface="Open Sans" panose="020B0606030504020204" pitchFamily="34" charset="0"/>
                <a:cs typeface="Open Sans" panose="020B0606030504020204" pitchFamily="34" charset="0"/>
              </a:rPr>
              <a:t>Is appropriated to </a:t>
            </a:r>
            <a:br>
              <a:rPr lang="en-US" sz="1400" dirty="0">
                <a:latin typeface="Open Sans" panose="020B0606030504020204" pitchFamily="34" charset="0"/>
                <a:ea typeface="Open Sans" panose="020B0606030504020204" pitchFamily="34" charset="0"/>
                <a:cs typeface="Open Sans" panose="020B0606030504020204" pitchFamily="34" charset="0"/>
              </a:rPr>
            </a:br>
            <a:r>
              <a:rPr lang="en-US" sz="1400" dirty="0">
                <a:latin typeface="Open Sans" panose="020B0606030504020204" pitchFamily="34" charset="0"/>
                <a:ea typeface="Open Sans" panose="020B0606030504020204" pitchFamily="34" charset="0"/>
                <a:cs typeface="Open Sans" panose="020B0606030504020204" pitchFamily="34" charset="0"/>
              </a:rPr>
              <a:t>schools in HB 2 </a:t>
            </a:r>
          </a:p>
          <a:p>
            <a:pPr rtl="0"/>
            <a:r>
              <a:rPr lang="en-US" sz="1400" dirty="0">
                <a:latin typeface="Open Sans" panose="020B0606030504020204" pitchFamily="34" charset="0"/>
                <a:ea typeface="Open Sans" panose="020B0606030504020204" pitchFamily="34" charset="0"/>
                <a:cs typeface="Open Sans" panose="020B0606030504020204" pitchFamily="34" charset="0"/>
              </a:rPr>
              <a:t>(the main state </a:t>
            </a:r>
          </a:p>
          <a:p>
            <a:pPr rtl="0"/>
            <a:r>
              <a:rPr lang="en-US" sz="1400" dirty="0">
                <a:latin typeface="Open Sans" panose="020B0606030504020204" pitchFamily="34" charset="0"/>
                <a:ea typeface="Open Sans" panose="020B0606030504020204" pitchFamily="34" charset="0"/>
                <a:cs typeface="Open Sans" panose="020B0606030504020204" pitchFamily="34" charset="0"/>
              </a:rPr>
              <a:t>funding bill):</a:t>
            </a:r>
          </a:p>
          <a:p>
            <a:pPr rtl="0"/>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20" name="TextBox 19">
            <a:extLst>
              <a:ext uri="{FF2B5EF4-FFF2-40B4-BE49-F238E27FC236}">
                <a16:creationId xmlns:a16="http://schemas.microsoft.com/office/drawing/2014/main" id="{C25ECE13-DEAF-7603-1782-9E04CC9E3165}"/>
              </a:ext>
            </a:extLst>
          </p:cNvPr>
          <p:cNvSpPr txBox="1"/>
          <p:nvPr/>
        </p:nvSpPr>
        <p:spPr>
          <a:xfrm rot="16200000">
            <a:off x="3662633" y="3966260"/>
            <a:ext cx="878931" cy="261610"/>
          </a:xfrm>
          <a:prstGeom prst="rect">
            <a:avLst/>
          </a:prstGeom>
          <a:noFill/>
        </p:spPr>
        <p:txBody>
          <a:bodyPr wrap="square" rtlCol="0">
            <a:spAutoFit/>
          </a:bodyPr>
          <a:lstStyle/>
          <a:p>
            <a:r>
              <a:rPr lang="en-US" sz="1100" b="1">
                <a:solidFill>
                  <a:schemeClr val="bg1"/>
                </a:solidFill>
                <a:latin typeface="Open Sans" panose="020B0606030504020204" pitchFamily="34" charset="0"/>
                <a:ea typeface="Open Sans" panose="020B0606030504020204" pitchFamily="34" charset="0"/>
                <a:cs typeface="Open Sans" panose="020B0606030504020204" pitchFamily="34" charset="0"/>
              </a:rPr>
              <a:t>95 mills</a:t>
            </a:r>
          </a:p>
        </p:txBody>
      </p:sp>
      <p:sp>
        <p:nvSpPr>
          <p:cNvPr id="22" name="TextBox 21">
            <a:extLst>
              <a:ext uri="{FF2B5EF4-FFF2-40B4-BE49-F238E27FC236}">
                <a16:creationId xmlns:a16="http://schemas.microsoft.com/office/drawing/2014/main" id="{E6676AE8-7DF2-7676-6B96-40995EA394DB}"/>
              </a:ext>
            </a:extLst>
          </p:cNvPr>
          <p:cNvSpPr txBox="1"/>
          <p:nvPr/>
        </p:nvSpPr>
        <p:spPr>
          <a:xfrm rot="16200000">
            <a:off x="4380654" y="3688497"/>
            <a:ext cx="1917704" cy="430887"/>
          </a:xfrm>
          <a:prstGeom prst="rect">
            <a:avLst/>
          </a:prstGeom>
          <a:noFill/>
        </p:spPr>
        <p:txBody>
          <a:bodyPr wrap="square" rtlCol="0">
            <a:spAutoFit/>
          </a:bodyPr>
          <a:lstStyle/>
          <a:p>
            <a:pPr algn="ctr"/>
            <a:r>
              <a:rPr lang="en-US" sz="1100" b="1">
                <a:latin typeface="Open Sans" panose="020B0606030504020204" pitchFamily="34" charset="0"/>
                <a:ea typeface="Open Sans" panose="020B0606030504020204" pitchFamily="34" charset="0"/>
                <a:cs typeface="Open Sans" panose="020B0606030504020204" pitchFamily="34" charset="0"/>
              </a:rPr>
              <a:t>State general fund (primarily income tax)</a:t>
            </a:r>
          </a:p>
        </p:txBody>
      </p:sp>
      <p:sp>
        <p:nvSpPr>
          <p:cNvPr id="23" name="Freeform: Shape 22">
            <a:extLst>
              <a:ext uri="{FF2B5EF4-FFF2-40B4-BE49-F238E27FC236}">
                <a16:creationId xmlns:a16="http://schemas.microsoft.com/office/drawing/2014/main" id="{D28CEBDE-9899-6D72-CA4A-595D06909E8B}"/>
              </a:ext>
            </a:extLst>
          </p:cNvPr>
          <p:cNvSpPr/>
          <p:nvPr/>
        </p:nvSpPr>
        <p:spPr>
          <a:xfrm>
            <a:off x="5037667" y="4605867"/>
            <a:ext cx="262827" cy="465666"/>
          </a:xfrm>
          <a:custGeom>
            <a:avLst/>
            <a:gdLst>
              <a:gd name="connsiteX0" fmla="*/ 245533 w 262827"/>
              <a:gd name="connsiteY0" fmla="*/ 0 h 465666"/>
              <a:gd name="connsiteX1" fmla="*/ 237066 w 262827"/>
              <a:gd name="connsiteY1" fmla="*/ 355600 h 465666"/>
              <a:gd name="connsiteX2" fmla="*/ 0 w 262827"/>
              <a:gd name="connsiteY2" fmla="*/ 465666 h 465666"/>
            </a:gdLst>
            <a:ahLst/>
            <a:cxnLst>
              <a:cxn ang="0">
                <a:pos x="connsiteX0" y="connsiteY0"/>
              </a:cxn>
              <a:cxn ang="0">
                <a:pos x="connsiteX1" y="connsiteY1"/>
              </a:cxn>
              <a:cxn ang="0">
                <a:pos x="connsiteX2" y="connsiteY2"/>
              </a:cxn>
            </a:cxnLst>
            <a:rect l="l" t="t" r="r" b="b"/>
            <a:pathLst>
              <a:path w="262827" h="465666">
                <a:moveTo>
                  <a:pt x="245533" y="0"/>
                </a:moveTo>
                <a:cubicBezTo>
                  <a:pt x="261760" y="138994"/>
                  <a:pt x="277988" y="277989"/>
                  <a:pt x="237066" y="355600"/>
                </a:cubicBezTo>
                <a:cubicBezTo>
                  <a:pt x="196144" y="433211"/>
                  <a:pt x="42333" y="451555"/>
                  <a:pt x="0" y="465666"/>
                </a:cubicBezTo>
              </a:path>
            </a:pathLst>
          </a:cu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58C23DD5-0D60-2D0E-7A11-CCE6091D3762}"/>
              </a:ext>
            </a:extLst>
          </p:cNvPr>
          <p:cNvPicPr>
            <a:picLocks noChangeAspect="1"/>
          </p:cNvPicPr>
          <p:nvPr/>
        </p:nvPicPr>
        <p:blipFill rotWithShape="1">
          <a:blip r:embed="rId4"/>
          <a:srcRect t="80108" r="49103"/>
          <a:stretch/>
        </p:blipFill>
        <p:spPr>
          <a:xfrm>
            <a:off x="7643114" y="5940930"/>
            <a:ext cx="4448840" cy="807992"/>
          </a:xfrm>
          <a:prstGeom prst="rect">
            <a:avLst/>
          </a:prstGeom>
        </p:spPr>
      </p:pic>
      <p:pic>
        <p:nvPicPr>
          <p:cNvPr id="30" name="Picture 29">
            <a:extLst>
              <a:ext uri="{FF2B5EF4-FFF2-40B4-BE49-F238E27FC236}">
                <a16:creationId xmlns:a16="http://schemas.microsoft.com/office/drawing/2014/main" id="{D019EA28-A177-1268-D9C5-D7461F0B9D95}"/>
              </a:ext>
            </a:extLst>
          </p:cNvPr>
          <p:cNvPicPr>
            <a:picLocks noChangeAspect="1"/>
          </p:cNvPicPr>
          <p:nvPr/>
        </p:nvPicPr>
        <p:blipFill rotWithShape="1">
          <a:blip r:embed="rId4"/>
          <a:srcRect l="84" t="2088" r="51357" b="70429"/>
          <a:stretch/>
        </p:blipFill>
        <p:spPr>
          <a:xfrm>
            <a:off x="7643114" y="4807461"/>
            <a:ext cx="4244532" cy="1116258"/>
          </a:xfrm>
          <a:prstGeom prst="rect">
            <a:avLst/>
          </a:prstGeom>
        </p:spPr>
      </p:pic>
      <p:sp>
        <p:nvSpPr>
          <p:cNvPr id="32" name="TextBox 31">
            <a:extLst>
              <a:ext uri="{FF2B5EF4-FFF2-40B4-BE49-F238E27FC236}">
                <a16:creationId xmlns:a16="http://schemas.microsoft.com/office/drawing/2014/main" id="{05C2A3F2-2CA8-EF97-5AAE-2C8FF940B704}"/>
              </a:ext>
            </a:extLst>
          </p:cNvPr>
          <p:cNvSpPr txBox="1"/>
          <p:nvPr/>
        </p:nvSpPr>
        <p:spPr>
          <a:xfrm>
            <a:off x="11557000" y="5512356"/>
            <a:ext cx="534954" cy="369332"/>
          </a:xfrm>
          <a:prstGeom prst="rect">
            <a:avLst/>
          </a:prstGeom>
          <a:solidFill>
            <a:schemeClr val="bg1"/>
          </a:solidFill>
        </p:spPr>
        <p:txBody>
          <a:bodyPr wrap="square" rtlCol="0">
            <a:spAutoFit/>
          </a:bodyPr>
          <a:lstStyle/>
          <a:p>
            <a:endParaRPr lang="en-US"/>
          </a:p>
        </p:txBody>
      </p:sp>
      <p:sp>
        <p:nvSpPr>
          <p:cNvPr id="33" name="TextBox 32">
            <a:extLst>
              <a:ext uri="{FF2B5EF4-FFF2-40B4-BE49-F238E27FC236}">
                <a16:creationId xmlns:a16="http://schemas.microsoft.com/office/drawing/2014/main" id="{3F5665AA-AEDD-C2F6-7EED-0F9518FB3FCC}"/>
              </a:ext>
            </a:extLst>
          </p:cNvPr>
          <p:cNvSpPr txBox="1"/>
          <p:nvPr/>
        </p:nvSpPr>
        <p:spPr>
          <a:xfrm>
            <a:off x="7643114" y="4720170"/>
            <a:ext cx="4438555" cy="2022295"/>
          </a:xfrm>
          <a:prstGeom prst="rect">
            <a:avLst/>
          </a:prstGeom>
          <a:noFill/>
          <a:ln w="38100">
            <a:solidFill>
              <a:srgbClr val="21373C"/>
            </a:solidFill>
          </a:ln>
        </p:spPr>
        <p:txBody>
          <a:bodyPr wrap="square" rtlCol="0">
            <a:spAutoFit/>
          </a:bodyPr>
          <a:lstStyle/>
          <a:p>
            <a:endParaRPr lang="en-US"/>
          </a:p>
        </p:txBody>
      </p:sp>
      <p:sp>
        <p:nvSpPr>
          <p:cNvPr id="34" name="Oval 33">
            <a:extLst>
              <a:ext uri="{FF2B5EF4-FFF2-40B4-BE49-F238E27FC236}">
                <a16:creationId xmlns:a16="http://schemas.microsoft.com/office/drawing/2014/main" id="{DB73A431-F322-A82A-4BE7-6009FABBC70C}"/>
              </a:ext>
            </a:extLst>
          </p:cNvPr>
          <p:cNvSpPr/>
          <p:nvPr/>
        </p:nvSpPr>
        <p:spPr>
          <a:xfrm>
            <a:off x="8509000" y="6546403"/>
            <a:ext cx="677333" cy="196062"/>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803FF136-5412-61C9-39D0-0B4F9224F937}"/>
              </a:ext>
            </a:extLst>
          </p:cNvPr>
          <p:cNvSpPr txBox="1"/>
          <p:nvPr/>
        </p:nvSpPr>
        <p:spPr>
          <a:xfrm rot="16200000">
            <a:off x="2963329" y="2048293"/>
            <a:ext cx="2277536" cy="430887"/>
          </a:xfrm>
          <a:prstGeom prst="rect">
            <a:avLst/>
          </a:prstGeom>
          <a:noFill/>
        </p:spPr>
        <p:txBody>
          <a:bodyPr wrap="square" rtlCol="0">
            <a:spAutoFit/>
          </a:bodyPr>
          <a:lstStyle/>
          <a:p>
            <a:pPr algn="ctr"/>
            <a:r>
              <a:rPr lang="en-US" sz="1100" b="1">
                <a:solidFill>
                  <a:schemeClr val="bg1"/>
                </a:solidFill>
                <a:latin typeface="Open Sans" panose="020B0606030504020204" pitchFamily="34" charset="0"/>
                <a:ea typeface="Open Sans" panose="020B0606030504020204" pitchFamily="34" charset="0"/>
                <a:cs typeface="Open Sans" panose="020B0606030504020204" pitchFamily="34" charset="0"/>
              </a:rPr>
              <a:t>State general fund </a:t>
            </a:r>
          </a:p>
          <a:p>
            <a:pPr algn="ctr"/>
            <a:r>
              <a:rPr lang="en-US" sz="1100" b="1">
                <a:solidFill>
                  <a:schemeClr val="bg1"/>
                </a:solidFill>
                <a:latin typeface="Open Sans" panose="020B0606030504020204" pitchFamily="34" charset="0"/>
                <a:ea typeface="Open Sans" panose="020B0606030504020204" pitchFamily="34" charset="0"/>
                <a:cs typeface="Open Sans" panose="020B0606030504020204" pitchFamily="34" charset="0"/>
              </a:rPr>
              <a:t>(primarily income tax)</a:t>
            </a:r>
          </a:p>
        </p:txBody>
      </p:sp>
      <p:sp>
        <p:nvSpPr>
          <p:cNvPr id="36" name="TextBox 35">
            <a:extLst>
              <a:ext uri="{FF2B5EF4-FFF2-40B4-BE49-F238E27FC236}">
                <a16:creationId xmlns:a16="http://schemas.microsoft.com/office/drawing/2014/main" id="{2D60A1D5-F58E-A9F2-ECCB-0880C742880C}"/>
              </a:ext>
            </a:extLst>
          </p:cNvPr>
          <p:cNvSpPr txBox="1"/>
          <p:nvPr/>
        </p:nvSpPr>
        <p:spPr>
          <a:xfrm>
            <a:off x="3662632" y="4862793"/>
            <a:ext cx="878931" cy="338554"/>
          </a:xfrm>
          <a:prstGeom prst="rect">
            <a:avLst/>
          </a:prstGeom>
          <a:noFill/>
        </p:spPr>
        <p:txBody>
          <a:bodyPr wrap="square" rtlCol="0">
            <a:spAutoFit/>
          </a:bodyPr>
          <a:lstStyle/>
          <a:p>
            <a:pPr algn="ctr"/>
            <a:r>
              <a:rPr lang="en-US" sz="800" b="1">
                <a:latin typeface="Open Sans" panose="020B0606030504020204" pitchFamily="34" charset="0"/>
                <a:ea typeface="Open Sans" panose="020B0606030504020204" pitchFamily="34" charset="0"/>
                <a:cs typeface="Open Sans" panose="020B0606030504020204" pitchFamily="34" charset="0"/>
              </a:rPr>
              <a:t>Guarantee account</a:t>
            </a:r>
          </a:p>
        </p:txBody>
      </p:sp>
      <p:sp>
        <p:nvSpPr>
          <p:cNvPr id="37" name="TextBox 36">
            <a:extLst>
              <a:ext uri="{FF2B5EF4-FFF2-40B4-BE49-F238E27FC236}">
                <a16:creationId xmlns:a16="http://schemas.microsoft.com/office/drawing/2014/main" id="{C98AADCF-03ED-D54E-1866-6B699C3CE86F}"/>
              </a:ext>
            </a:extLst>
          </p:cNvPr>
          <p:cNvSpPr txBox="1"/>
          <p:nvPr/>
        </p:nvSpPr>
        <p:spPr>
          <a:xfrm>
            <a:off x="2649246" y="-4177"/>
            <a:ext cx="3016034" cy="646331"/>
          </a:xfrm>
          <a:prstGeom prst="rect">
            <a:avLst/>
          </a:prstGeom>
          <a:noFill/>
        </p:spPr>
        <p:txBody>
          <a:bodyPr wrap="square" lIns="91440" tIns="45720" rIns="91440" bIns="45720" rtlCol="0" anchor="t">
            <a:spAutoFit/>
          </a:bodyPr>
          <a:lstStyle/>
          <a:p>
            <a:pPr algn="ctr"/>
            <a:r>
              <a:rPr lang="en-US" sz="1200" b="1">
                <a:latin typeface="Open Sans"/>
                <a:ea typeface="Open Sans"/>
                <a:cs typeface="Open Sans"/>
              </a:rPr>
              <a:t>State Funding for the District General Fund and Countywide School Retirement Fund</a:t>
            </a:r>
          </a:p>
        </p:txBody>
      </p:sp>
    </p:spTree>
    <p:extLst>
      <p:ext uri="{BB962C8B-B14F-4D97-AF65-F5344CB8AC3E}">
        <p14:creationId xmlns:p14="http://schemas.microsoft.com/office/powerpoint/2010/main" val="4081074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95474FB-7EE4-1A8C-B2C1-E5E71D801CB9}"/>
              </a:ext>
            </a:extLst>
          </p:cNvPr>
          <p:cNvSpPr txBox="1"/>
          <p:nvPr/>
        </p:nvSpPr>
        <p:spPr>
          <a:xfrm>
            <a:off x="-1" y="6246806"/>
            <a:ext cx="12192001" cy="646331"/>
          </a:xfrm>
          <a:prstGeom prst="rect">
            <a:avLst/>
          </a:prstGeom>
          <a:solidFill>
            <a:srgbClr val="21373C"/>
          </a:solidFill>
        </p:spPr>
        <p:txBody>
          <a:bodyPr wrap="square" rtlCol="0">
            <a:spAutoFit/>
          </a:bodyPr>
          <a:lstStyle/>
          <a:p>
            <a:endParaRPr lang="en-US" sz="1200"/>
          </a:p>
          <a:p>
            <a:endParaRPr lang="en-US" sz="1200"/>
          </a:p>
          <a:p>
            <a:endParaRPr lang="en-US" sz="1200"/>
          </a:p>
        </p:txBody>
      </p:sp>
      <p:sp>
        <p:nvSpPr>
          <p:cNvPr id="2" name="TextBox 1">
            <a:extLst>
              <a:ext uri="{FF2B5EF4-FFF2-40B4-BE49-F238E27FC236}">
                <a16:creationId xmlns:a16="http://schemas.microsoft.com/office/drawing/2014/main" id="{77084A40-EA7B-078E-DF8D-CA6715F1B6FB}"/>
              </a:ext>
            </a:extLst>
          </p:cNvPr>
          <p:cNvSpPr txBox="1"/>
          <p:nvPr/>
        </p:nvSpPr>
        <p:spPr>
          <a:xfrm>
            <a:off x="0" y="0"/>
            <a:ext cx="2538916" cy="6246806"/>
          </a:xfrm>
          <a:prstGeom prst="rect">
            <a:avLst/>
          </a:prstGeom>
          <a:solidFill>
            <a:srgbClr val="21373C"/>
          </a:solidFill>
        </p:spPr>
        <p:txBody>
          <a:bodyPr wrap="square" rtlCol="0">
            <a:spAutoFit/>
          </a:bodyPr>
          <a:lstStyle/>
          <a:p>
            <a:endParaRPr lang="en-US"/>
          </a:p>
        </p:txBody>
      </p:sp>
      <p:sp>
        <p:nvSpPr>
          <p:cNvPr id="3" name="Title 10">
            <a:extLst>
              <a:ext uri="{FF2B5EF4-FFF2-40B4-BE49-F238E27FC236}">
                <a16:creationId xmlns:a16="http://schemas.microsoft.com/office/drawing/2014/main" id="{A4B4F92D-F585-EDA2-298B-49C702587558}"/>
              </a:ext>
            </a:extLst>
          </p:cNvPr>
          <p:cNvSpPr txBox="1">
            <a:spLocks/>
          </p:cNvSpPr>
          <p:nvPr/>
        </p:nvSpPr>
        <p:spPr>
          <a:xfrm>
            <a:off x="175490" y="2201662"/>
            <a:ext cx="2363427" cy="251850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Funding sources for the district general fund and retirement fund</a:t>
            </a:r>
          </a:p>
        </p:txBody>
      </p:sp>
      <p:pic>
        <p:nvPicPr>
          <p:cNvPr id="7" name="Picture 2" descr="Logo&#10;&#10;Description automatically generated">
            <a:extLst>
              <a:ext uri="{FF2B5EF4-FFF2-40B4-BE49-F238E27FC236}">
                <a16:creationId xmlns:a16="http://schemas.microsoft.com/office/drawing/2014/main" id="{994C464E-8B16-7E9F-FA41-4841330D7FC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331" y="5905120"/>
            <a:ext cx="1027806" cy="94750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0E7971A4-5CA1-C5FB-8C81-8DA85A6EB1F0}"/>
              </a:ext>
            </a:extLst>
          </p:cNvPr>
          <p:cNvSpPr txBox="1"/>
          <p:nvPr/>
        </p:nvSpPr>
        <p:spPr>
          <a:xfrm>
            <a:off x="111521" y="5461975"/>
            <a:ext cx="2538917" cy="276999"/>
          </a:xfrm>
          <a:prstGeom prst="rect">
            <a:avLst/>
          </a:prstGeom>
          <a:noFill/>
        </p:spPr>
        <p:txBody>
          <a:bodyPr wrap="square" rtlCol="0">
            <a:spAutoFit/>
          </a:bodyPr>
          <a:lstStyle/>
          <a:p>
            <a:r>
              <a:rPr lang="en-US" sz="1200">
                <a:solidFill>
                  <a:schemeClr val="bg1"/>
                </a:solidFill>
                <a:latin typeface="Open Sans" panose="020B0606030504020204" pitchFamily="34" charset="0"/>
                <a:ea typeface="Open Sans" panose="020B0606030504020204" pitchFamily="34" charset="0"/>
                <a:cs typeface="Open Sans" panose="020B0606030504020204" pitchFamily="34" charset="0"/>
              </a:rPr>
              <a:t>*FY 2024-2025 are estimated</a:t>
            </a:r>
          </a:p>
        </p:txBody>
      </p:sp>
      <p:sp>
        <p:nvSpPr>
          <p:cNvPr id="9" name="Speech Bubble: Rectangle with Corners Rounded 8">
            <a:extLst>
              <a:ext uri="{FF2B5EF4-FFF2-40B4-BE49-F238E27FC236}">
                <a16:creationId xmlns:a16="http://schemas.microsoft.com/office/drawing/2014/main" id="{E686F54D-7CCD-A5F9-1A2C-DCDB507B026F}"/>
              </a:ext>
            </a:extLst>
          </p:cNvPr>
          <p:cNvSpPr/>
          <p:nvPr/>
        </p:nvSpPr>
        <p:spPr>
          <a:xfrm>
            <a:off x="3801534" y="80636"/>
            <a:ext cx="2294464" cy="1248632"/>
          </a:xfrm>
          <a:prstGeom prst="wedgeRoundRectCallout">
            <a:avLst>
              <a:gd name="adj1" fmla="val -35089"/>
              <a:gd name="adj2" fmla="val 70683"/>
              <a:gd name="adj3" fmla="val 16667"/>
            </a:avLst>
          </a:prstGeom>
          <a:solidFill>
            <a:schemeClr val="bg1">
              <a:lumMod val="8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u="sng">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FY 2023 District General Fund</a:t>
            </a:r>
            <a:endPar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Total state funding for schools: </a:t>
            </a:r>
            <a:r>
              <a:rPr lang="en-US" sz="900" b="1">
                <a:solidFill>
                  <a:schemeClr val="tx1"/>
                </a:solidFill>
                <a:latin typeface="Open Sans" panose="020B0606030504020204" pitchFamily="34" charset="0"/>
                <a:ea typeface="Open Sans" panose="020B0606030504020204" pitchFamily="34" charset="0"/>
                <a:cs typeface="Open Sans" panose="020B0606030504020204" pitchFamily="34" charset="0"/>
              </a:rPr>
              <a:t>$935M</a:t>
            </a:r>
            <a:endPar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Portion funded by the </a:t>
            </a:r>
            <a:r>
              <a:rPr lang="en-US" sz="900" b="1">
                <a:solidFill>
                  <a:srgbClr val="717BC5"/>
                </a:solidFill>
                <a:latin typeface="Open Sans" panose="020B0606030504020204" pitchFamily="34" charset="0"/>
                <a:ea typeface="Open Sans" panose="020B0606030504020204" pitchFamily="34" charset="0"/>
                <a:cs typeface="Open Sans" panose="020B0606030504020204" pitchFamily="34" charset="0"/>
              </a:rPr>
              <a:t>95 mills</a:t>
            </a:r>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 </a:t>
            </a:r>
            <a:r>
              <a:rPr lang="en-US" sz="900" b="1">
                <a:solidFill>
                  <a:srgbClr val="717BC5"/>
                </a:solidFill>
                <a:latin typeface="Open Sans" panose="020B0606030504020204" pitchFamily="34" charset="0"/>
                <a:ea typeface="Open Sans" panose="020B0606030504020204" pitchFamily="34" charset="0"/>
                <a:cs typeface="Open Sans" panose="020B0606030504020204" pitchFamily="34" charset="0"/>
              </a:rPr>
              <a:t> </a:t>
            </a:r>
            <a:r>
              <a:rPr lang="en-US" sz="900" b="1">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$350M</a:t>
            </a:r>
            <a:endParaRPr lang="en-US" sz="900" b="1">
              <a:solidFill>
                <a:srgbClr val="717BC5"/>
              </a:solidFill>
              <a:latin typeface="Open Sans" panose="020B0606030504020204" pitchFamily="34" charset="0"/>
              <a:ea typeface="Open Sans" panose="020B0606030504020204" pitchFamily="34" charset="0"/>
              <a:cs typeface="Open Sans" panose="020B0606030504020204" pitchFamily="34" charset="0"/>
            </a:endParaRPr>
          </a:p>
          <a:p>
            <a:r>
              <a:rPr lang="en-US" sz="900">
                <a:solidFill>
                  <a:schemeClr val="tx1"/>
                </a:solidFill>
                <a:latin typeface="Open Sans" panose="020B0606030504020204" pitchFamily="34" charset="0"/>
                <a:ea typeface="Open Sans" panose="020B0606030504020204" pitchFamily="34" charset="0"/>
                <a:cs typeface="Open Sans" panose="020B0606030504020204" pitchFamily="34" charset="0"/>
              </a:rPr>
              <a:t>Remainder </a:t>
            </a:r>
            <a:r>
              <a:rPr lang="en-US" sz="900" b="1">
                <a:solidFill>
                  <a:schemeClr val="tx2"/>
                </a:solidFill>
                <a:latin typeface="Open Sans" panose="020B0606030504020204" pitchFamily="34" charset="0"/>
                <a:ea typeface="Open Sans" panose="020B0606030504020204" pitchFamily="34" charset="0"/>
                <a:cs typeface="Open Sans" panose="020B0606030504020204" pitchFamily="34" charset="0"/>
              </a:rPr>
              <a:t>state general fund </a:t>
            </a:r>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(primarily income tax) &amp; </a:t>
            </a:r>
            <a:r>
              <a:rPr lang="en-US" sz="900" b="1">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guarantee account</a:t>
            </a:r>
            <a:r>
              <a:rPr lang="en-US" sz="900">
                <a:solidFill>
                  <a:schemeClr val="tx1"/>
                </a:solidFill>
                <a:latin typeface="Open Sans" panose="020B0606030504020204" pitchFamily="34" charset="0"/>
                <a:ea typeface="Open Sans" panose="020B0606030504020204" pitchFamily="34" charset="0"/>
                <a:cs typeface="Open Sans" panose="020B0606030504020204" pitchFamily="34" charset="0"/>
              </a:rPr>
              <a:t>, &amp; </a:t>
            </a:r>
            <a:r>
              <a:rPr lang="en-US" sz="900" b="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other</a:t>
            </a:r>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 </a:t>
            </a:r>
            <a:r>
              <a:rPr lang="en-US" sz="900" b="1">
                <a:solidFill>
                  <a:schemeClr val="tx1"/>
                </a:solidFill>
                <a:latin typeface="Open Sans" panose="020B0606030504020204" pitchFamily="34" charset="0"/>
                <a:ea typeface="Open Sans" panose="020B0606030504020204" pitchFamily="34" charset="0"/>
                <a:cs typeface="Open Sans" panose="020B0606030504020204" pitchFamily="34" charset="0"/>
              </a:rPr>
              <a:t>$585M</a:t>
            </a:r>
          </a:p>
          <a:p>
            <a:endPar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endPar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endParaRPr lang="en-US" sz="900"/>
          </a:p>
        </p:txBody>
      </p:sp>
      <p:sp>
        <p:nvSpPr>
          <p:cNvPr id="11" name="Speech Bubble: Rectangle with Corners Rounded 10">
            <a:extLst>
              <a:ext uri="{FF2B5EF4-FFF2-40B4-BE49-F238E27FC236}">
                <a16:creationId xmlns:a16="http://schemas.microsoft.com/office/drawing/2014/main" id="{0A40A8AB-36E3-18E7-B5C5-010C514FC8F4}"/>
              </a:ext>
            </a:extLst>
          </p:cNvPr>
          <p:cNvSpPr/>
          <p:nvPr/>
        </p:nvSpPr>
        <p:spPr>
          <a:xfrm>
            <a:off x="6211384" y="21367"/>
            <a:ext cx="2294464" cy="1248632"/>
          </a:xfrm>
          <a:prstGeom prst="wedgeRoundRectCallout">
            <a:avLst>
              <a:gd name="adj1" fmla="val -43945"/>
              <a:gd name="adj2" fmla="val 74073"/>
              <a:gd name="adj3" fmla="val 16667"/>
            </a:avLst>
          </a:prstGeom>
          <a:solidFill>
            <a:schemeClr val="bg1">
              <a:lumMod val="8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u="sng">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FY 2024 District General Fund</a:t>
            </a:r>
            <a:endPar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Total state funding for schools: </a:t>
            </a:r>
            <a:r>
              <a:rPr lang="en-US" sz="900" b="1">
                <a:solidFill>
                  <a:schemeClr val="tx1"/>
                </a:solidFill>
                <a:latin typeface="Open Sans" panose="020B0606030504020204" pitchFamily="34" charset="0"/>
                <a:ea typeface="Open Sans" panose="020B0606030504020204" pitchFamily="34" charset="0"/>
                <a:cs typeface="Open Sans" panose="020B0606030504020204" pitchFamily="34" charset="0"/>
              </a:rPr>
              <a:t>$955M</a:t>
            </a:r>
            <a:endPar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Portion funded by the </a:t>
            </a:r>
            <a:r>
              <a:rPr lang="en-US" sz="900" b="1">
                <a:solidFill>
                  <a:srgbClr val="717BC5"/>
                </a:solidFill>
                <a:latin typeface="Open Sans" panose="020B0606030504020204" pitchFamily="34" charset="0"/>
                <a:ea typeface="Open Sans" panose="020B0606030504020204" pitchFamily="34" charset="0"/>
                <a:cs typeface="Open Sans" panose="020B0606030504020204" pitchFamily="34" charset="0"/>
              </a:rPr>
              <a:t>95 mills</a:t>
            </a:r>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 </a:t>
            </a:r>
            <a:r>
              <a:rPr lang="en-US" sz="900" b="1">
                <a:solidFill>
                  <a:srgbClr val="717BC5"/>
                </a:solidFill>
                <a:latin typeface="Open Sans" panose="020B0606030504020204" pitchFamily="34" charset="0"/>
                <a:ea typeface="Open Sans" panose="020B0606030504020204" pitchFamily="34" charset="0"/>
                <a:cs typeface="Open Sans" panose="020B0606030504020204" pitchFamily="34" charset="0"/>
              </a:rPr>
              <a:t> </a:t>
            </a:r>
            <a:r>
              <a:rPr lang="en-US" sz="900" b="1">
                <a:solidFill>
                  <a:schemeClr val="tx1"/>
                </a:solidFill>
                <a:latin typeface="Open Sans" panose="020B0606030504020204" pitchFamily="34" charset="0"/>
                <a:ea typeface="Open Sans" panose="020B0606030504020204" pitchFamily="34" charset="0"/>
                <a:cs typeface="Open Sans" panose="020B0606030504020204" pitchFamily="34" charset="0"/>
              </a:rPr>
              <a:t>$445M</a:t>
            </a:r>
          </a:p>
          <a:p>
            <a:r>
              <a:rPr lang="en-US" sz="900">
                <a:solidFill>
                  <a:schemeClr val="tx1"/>
                </a:solidFill>
                <a:latin typeface="Open Sans" panose="020B0606030504020204" pitchFamily="34" charset="0"/>
                <a:ea typeface="Open Sans" panose="020B0606030504020204" pitchFamily="34" charset="0"/>
                <a:cs typeface="Open Sans" panose="020B0606030504020204" pitchFamily="34" charset="0"/>
              </a:rPr>
              <a:t>Remainder </a:t>
            </a:r>
            <a:r>
              <a:rPr lang="en-US" sz="900" b="1">
                <a:solidFill>
                  <a:schemeClr val="tx2"/>
                </a:solidFill>
                <a:latin typeface="Open Sans" panose="020B0606030504020204" pitchFamily="34" charset="0"/>
                <a:ea typeface="Open Sans" panose="020B0606030504020204" pitchFamily="34" charset="0"/>
                <a:cs typeface="Open Sans" panose="020B0606030504020204" pitchFamily="34" charset="0"/>
              </a:rPr>
              <a:t>state general fund </a:t>
            </a:r>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(primarily income tax), </a:t>
            </a:r>
            <a:r>
              <a:rPr lang="en-US" sz="900" b="1">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guarantee account</a:t>
            </a:r>
            <a:r>
              <a:rPr lang="en-US" sz="900">
                <a:solidFill>
                  <a:schemeClr val="tx1"/>
                </a:solidFill>
                <a:latin typeface="Open Sans" panose="020B0606030504020204" pitchFamily="34" charset="0"/>
                <a:ea typeface="Open Sans" panose="020B0606030504020204" pitchFamily="34" charset="0"/>
                <a:cs typeface="Open Sans" panose="020B0606030504020204" pitchFamily="34" charset="0"/>
              </a:rPr>
              <a:t>, &amp; </a:t>
            </a:r>
            <a:r>
              <a:rPr lang="en-US" sz="900" b="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other</a:t>
            </a:r>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 </a:t>
            </a:r>
            <a:r>
              <a:rPr lang="en-US" sz="900" b="1">
                <a:solidFill>
                  <a:schemeClr val="tx1"/>
                </a:solidFill>
                <a:latin typeface="Open Sans" panose="020B0606030504020204" pitchFamily="34" charset="0"/>
                <a:ea typeface="Open Sans" panose="020B0606030504020204" pitchFamily="34" charset="0"/>
                <a:cs typeface="Open Sans" panose="020B0606030504020204" pitchFamily="34" charset="0"/>
              </a:rPr>
              <a:t>$530M</a:t>
            </a:r>
          </a:p>
          <a:p>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 </a:t>
            </a:r>
          </a:p>
          <a:p>
            <a:endPar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endParaRPr lang="en-US" sz="900"/>
          </a:p>
        </p:txBody>
      </p:sp>
      <p:sp>
        <p:nvSpPr>
          <p:cNvPr id="12" name="Speech Bubble: Rectangle with Corners Rounded 11">
            <a:extLst>
              <a:ext uri="{FF2B5EF4-FFF2-40B4-BE49-F238E27FC236}">
                <a16:creationId xmlns:a16="http://schemas.microsoft.com/office/drawing/2014/main" id="{55490A9A-62A2-A8D0-098F-CD8ACC207E19}"/>
              </a:ext>
            </a:extLst>
          </p:cNvPr>
          <p:cNvSpPr/>
          <p:nvPr/>
        </p:nvSpPr>
        <p:spPr>
          <a:xfrm>
            <a:off x="8638779" y="427767"/>
            <a:ext cx="2294464" cy="1248632"/>
          </a:xfrm>
          <a:prstGeom prst="wedgeRoundRectCallout">
            <a:avLst>
              <a:gd name="adj1" fmla="val -64978"/>
              <a:gd name="adj2" fmla="val 88313"/>
              <a:gd name="adj3" fmla="val 16667"/>
            </a:avLst>
          </a:prstGeom>
          <a:solidFill>
            <a:schemeClr val="bg1">
              <a:lumMod val="8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u="sng">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FY 2025 District General Fund</a:t>
            </a:r>
            <a:endPar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Total state funding for schools: </a:t>
            </a:r>
            <a:r>
              <a:rPr lang="en-US" sz="900" b="1">
                <a:solidFill>
                  <a:schemeClr val="tx1"/>
                </a:solidFill>
                <a:latin typeface="Open Sans" panose="020B0606030504020204" pitchFamily="34" charset="0"/>
                <a:ea typeface="Open Sans" panose="020B0606030504020204" pitchFamily="34" charset="0"/>
                <a:cs typeface="Open Sans" panose="020B0606030504020204" pitchFamily="34" charset="0"/>
              </a:rPr>
              <a:t>$1,013M</a:t>
            </a:r>
            <a:endPar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Portion funded by the </a:t>
            </a:r>
            <a:r>
              <a:rPr lang="en-US" sz="900" b="1">
                <a:solidFill>
                  <a:srgbClr val="717BC5"/>
                </a:solidFill>
                <a:latin typeface="Open Sans" panose="020B0606030504020204" pitchFamily="34" charset="0"/>
                <a:ea typeface="Open Sans" panose="020B0606030504020204" pitchFamily="34" charset="0"/>
                <a:cs typeface="Open Sans" panose="020B0606030504020204" pitchFamily="34" charset="0"/>
              </a:rPr>
              <a:t>95 mills</a:t>
            </a:r>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 </a:t>
            </a:r>
            <a:r>
              <a:rPr lang="en-US" sz="900" b="1">
                <a:solidFill>
                  <a:srgbClr val="717BC5"/>
                </a:solidFill>
                <a:latin typeface="Open Sans" panose="020B0606030504020204" pitchFamily="34" charset="0"/>
                <a:ea typeface="Open Sans" panose="020B0606030504020204" pitchFamily="34" charset="0"/>
                <a:cs typeface="Open Sans" panose="020B0606030504020204" pitchFamily="34" charset="0"/>
              </a:rPr>
              <a:t> </a:t>
            </a:r>
            <a:r>
              <a:rPr lang="en-US" sz="900" b="1">
                <a:solidFill>
                  <a:schemeClr val="tx1"/>
                </a:solidFill>
                <a:latin typeface="Open Sans" panose="020B0606030504020204" pitchFamily="34" charset="0"/>
                <a:ea typeface="Open Sans" panose="020B0606030504020204" pitchFamily="34" charset="0"/>
                <a:cs typeface="Open Sans" panose="020B0606030504020204" pitchFamily="34" charset="0"/>
              </a:rPr>
              <a:t>$458M</a:t>
            </a:r>
          </a:p>
          <a:p>
            <a:r>
              <a:rPr lang="en-US" sz="900">
                <a:solidFill>
                  <a:schemeClr val="tx1"/>
                </a:solidFill>
                <a:latin typeface="Open Sans" panose="020B0606030504020204" pitchFamily="34" charset="0"/>
                <a:ea typeface="Open Sans" panose="020B0606030504020204" pitchFamily="34" charset="0"/>
                <a:cs typeface="Open Sans" panose="020B0606030504020204" pitchFamily="34" charset="0"/>
              </a:rPr>
              <a:t>Remainder </a:t>
            </a:r>
            <a:r>
              <a:rPr lang="en-US" sz="900" b="1">
                <a:solidFill>
                  <a:schemeClr val="tx2"/>
                </a:solidFill>
                <a:latin typeface="Open Sans" panose="020B0606030504020204" pitchFamily="34" charset="0"/>
                <a:ea typeface="Open Sans" panose="020B0606030504020204" pitchFamily="34" charset="0"/>
                <a:cs typeface="Open Sans" panose="020B0606030504020204" pitchFamily="34" charset="0"/>
              </a:rPr>
              <a:t>state general fund </a:t>
            </a:r>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(primarily income tax), </a:t>
            </a:r>
            <a:r>
              <a:rPr lang="en-US" sz="900" b="1">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guarantee account</a:t>
            </a:r>
            <a:r>
              <a:rPr lang="en-US" sz="900">
                <a:solidFill>
                  <a:schemeClr val="tx1"/>
                </a:solidFill>
                <a:latin typeface="Open Sans" panose="020B0606030504020204" pitchFamily="34" charset="0"/>
                <a:ea typeface="Open Sans" panose="020B0606030504020204" pitchFamily="34" charset="0"/>
                <a:cs typeface="Open Sans" panose="020B0606030504020204" pitchFamily="34" charset="0"/>
              </a:rPr>
              <a:t>, &amp; </a:t>
            </a:r>
            <a:r>
              <a:rPr lang="en-US" sz="900" b="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other</a:t>
            </a:r>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 </a:t>
            </a:r>
            <a:r>
              <a:rPr lang="en-US" sz="900" b="1">
                <a:solidFill>
                  <a:schemeClr val="tx1"/>
                </a:solidFill>
                <a:latin typeface="Open Sans" panose="020B0606030504020204" pitchFamily="34" charset="0"/>
                <a:ea typeface="Open Sans" panose="020B0606030504020204" pitchFamily="34" charset="0"/>
                <a:cs typeface="Open Sans" panose="020B0606030504020204" pitchFamily="34" charset="0"/>
              </a:rPr>
              <a:t>$580M</a:t>
            </a:r>
          </a:p>
          <a:p>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 </a:t>
            </a:r>
          </a:p>
          <a:p>
            <a:endPar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endParaRPr lang="en-US" sz="900"/>
          </a:p>
        </p:txBody>
      </p:sp>
      <p:graphicFrame>
        <p:nvGraphicFramePr>
          <p:cNvPr id="4" name="Chart 3">
            <a:extLst>
              <a:ext uri="{FF2B5EF4-FFF2-40B4-BE49-F238E27FC236}">
                <a16:creationId xmlns:a16="http://schemas.microsoft.com/office/drawing/2014/main" id="{B70D238B-09F3-400F-9836-46A535B4972A}"/>
              </a:ext>
            </a:extLst>
          </p:cNvPr>
          <p:cNvGraphicFramePr>
            <a:graphicFrameLocks/>
          </p:cNvGraphicFramePr>
          <p:nvPr>
            <p:extLst>
              <p:ext uri="{D42A27DB-BD31-4B8C-83A1-F6EECF244321}">
                <p14:modId xmlns:p14="http://schemas.microsoft.com/office/powerpoint/2010/main" val="2682456728"/>
              </p:ext>
            </p:extLst>
          </p:nvPr>
        </p:nvGraphicFramePr>
        <p:xfrm>
          <a:off x="2546508" y="0"/>
          <a:ext cx="9645491" cy="6246806"/>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a:extLst>
              <a:ext uri="{FF2B5EF4-FFF2-40B4-BE49-F238E27FC236}">
                <a16:creationId xmlns:a16="http://schemas.microsoft.com/office/drawing/2014/main" id="{DA199775-67E9-71A5-6F6E-FC7261C43D52}"/>
              </a:ext>
            </a:extLst>
          </p:cNvPr>
          <p:cNvPicPr>
            <a:picLocks noChangeAspect="1"/>
          </p:cNvPicPr>
          <p:nvPr/>
        </p:nvPicPr>
        <p:blipFill>
          <a:blip r:embed="rId4"/>
          <a:stretch>
            <a:fillRect/>
          </a:stretch>
        </p:blipFill>
        <p:spPr>
          <a:xfrm>
            <a:off x="9091573" y="3241291"/>
            <a:ext cx="3100426" cy="2623437"/>
          </a:xfrm>
          <a:prstGeom prst="rect">
            <a:avLst/>
          </a:prstGeom>
        </p:spPr>
      </p:pic>
    </p:spTree>
    <p:extLst>
      <p:ext uri="{BB962C8B-B14F-4D97-AF65-F5344CB8AC3E}">
        <p14:creationId xmlns:p14="http://schemas.microsoft.com/office/powerpoint/2010/main" val="1175808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id="{C99B88AE-144B-67E7-FF76-28E01D4DAAF3}"/>
              </a:ext>
            </a:extLst>
          </p:cNvPr>
          <p:cNvGraphicFramePr>
            <a:graphicFrameLocks/>
          </p:cNvGraphicFramePr>
          <p:nvPr>
            <p:extLst>
              <p:ext uri="{D42A27DB-BD31-4B8C-83A1-F6EECF244321}">
                <p14:modId xmlns:p14="http://schemas.microsoft.com/office/powerpoint/2010/main" val="4092496981"/>
              </p:ext>
            </p:extLst>
          </p:nvPr>
        </p:nvGraphicFramePr>
        <p:xfrm>
          <a:off x="2538916" y="0"/>
          <a:ext cx="9645491" cy="6246806"/>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795474FB-7EE4-1A8C-B2C1-E5E71D801CB9}"/>
              </a:ext>
            </a:extLst>
          </p:cNvPr>
          <p:cNvSpPr txBox="1"/>
          <p:nvPr/>
        </p:nvSpPr>
        <p:spPr>
          <a:xfrm>
            <a:off x="-1" y="6246806"/>
            <a:ext cx="12192001" cy="646331"/>
          </a:xfrm>
          <a:prstGeom prst="rect">
            <a:avLst/>
          </a:prstGeom>
          <a:solidFill>
            <a:srgbClr val="21373C"/>
          </a:solidFill>
        </p:spPr>
        <p:txBody>
          <a:bodyPr wrap="square" rtlCol="0">
            <a:spAutoFit/>
          </a:bodyPr>
          <a:lstStyle/>
          <a:p>
            <a:endParaRPr lang="en-US" sz="1200"/>
          </a:p>
          <a:p>
            <a:endParaRPr lang="en-US" sz="1200"/>
          </a:p>
          <a:p>
            <a:endParaRPr lang="en-US" sz="1200"/>
          </a:p>
        </p:txBody>
      </p:sp>
      <p:sp>
        <p:nvSpPr>
          <p:cNvPr id="2" name="TextBox 1">
            <a:extLst>
              <a:ext uri="{FF2B5EF4-FFF2-40B4-BE49-F238E27FC236}">
                <a16:creationId xmlns:a16="http://schemas.microsoft.com/office/drawing/2014/main" id="{77084A40-EA7B-078E-DF8D-CA6715F1B6FB}"/>
              </a:ext>
            </a:extLst>
          </p:cNvPr>
          <p:cNvSpPr txBox="1"/>
          <p:nvPr/>
        </p:nvSpPr>
        <p:spPr>
          <a:xfrm>
            <a:off x="0" y="0"/>
            <a:ext cx="2538916" cy="6246806"/>
          </a:xfrm>
          <a:prstGeom prst="rect">
            <a:avLst/>
          </a:prstGeom>
          <a:solidFill>
            <a:srgbClr val="21373C"/>
          </a:solidFill>
        </p:spPr>
        <p:txBody>
          <a:bodyPr wrap="square" rtlCol="0">
            <a:spAutoFit/>
          </a:bodyPr>
          <a:lstStyle/>
          <a:p>
            <a:endParaRPr lang="en-US"/>
          </a:p>
        </p:txBody>
      </p:sp>
      <p:sp>
        <p:nvSpPr>
          <p:cNvPr id="3" name="Title 10">
            <a:extLst>
              <a:ext uri="{FF2B5EF4-FFF2-40B4-BE49-F238E27FC236}">
                <a16:creationId xmlns:a16="http://schemas.microsoft.com/office/drawing/2014/main" id="{A4B4F92D-F585-EDA2-298B-49C702587558}"/>
              </a:ext>
            </a:extLst>
          </p:cNvPr>
          <p:cNvSpPr txBox="1">
            <a:spLocks/>
          </p:cNvSpPr>
          <p:nvPr/>
        </p:nvSpPr>
        <p:spPr>
          <a:xfrm>
            <a:off x="110330" y="2121762"/>
            <a:ext cx="2428585" cy="319738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How the SEPTR “dial” will affect funding for FY 2024 and FY 2025</a:t>
            </a:r>
          </a:p>
        </p:txBody>
      </p:sp>
      <p:sp>
        <p:nvSpPr>
          <p:cNvPr id="4" name="TextBox 3">
            <a:extLst>
              <a:ext uri="{FF2B5EF4-FFF2-40B4-BE49-F238E27FC236}">
                <a16:creationId xmlns:a16="http://schemas.microsoft.com/office/drawing/2014/main" id="{DFDCA93D-83C8-76A6-30BB-6B9D86422B62}"/>
              </a:ext>
            </a:extLst>
          </p:cNvPr>
          <p:cNvSpPr txBox="1"/>
          <p:nvPr/>
        </p:nvSpPr>
        <p:spPr>
          <a:xfrm>
            <a:off x="111521" y="5461975"/>
            <a:ext cx="2538917" cy="276999"/>
          </a:xfrm>
          <a:prstGeom prst="rect">
            <a:avLst/>
          </a:prstGeom>
          <a:noFill/>
        </p:spPr>
        <p:txBody>
          <a:bodyPr wrap="square" rtlCol="0">
            <a:spAutoFit/>
          </a:bodyPr>
          <a:lstStyle/>
          <a:p>
            <a:r>
              <a:rPr lang="en-US" sz="1200">
                <a:solidFill>
                  <a:schemeClr val="bg1"/>
                </a:solidFill>
                <a:latin typeface="Open Sans" panose="020B0606030504020204" pitchFamily="34" charset="0"/>
                <a:ea typeface="Open Sans" panose="020B0606030504020204" pitchFamily="34" charset="0"/>
                <a:cs typeface="Open Sans" panose="020B0606030504020204" pitchFamily="34" charset="0"/>
              </a:rPr>
              <a:t>*FY 2024-2025 are estimated</a:t>
            </a:r>
          </a:p>
        </p:txBody>
      </p:sp>
      <p:pic>
        <p:nvPicPr>
          <p:cNvPr id="7" name="Picture 2" descr="Logo&#10;&#10;Description automatically generated">
            <a:extLst>
              <a:ext uri="{FF2B5EF4-FFF2-40B4-BE49-F238E27FC236}">
                <a16:creationId xmlns:a16="http://schemas.microsoft.com/office/drawing/2014/main" id="{994C464E-8B16-7E9F-FA41-4841330D7FC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31" y="5905120"/>
            <a:ext cx="1027806" cy="947509"/>
          </a:xfrm>
          <a:prstGeom prst="rect">
            <a:avLst/>
          </a:prstGeom>
          <a:noFill/>
          <a:extLst>
            <a:ext uri="{909E8E84-426E-40DD-AFC4-6F175D3DCCD1}">
              <a14:hiddenFill xmlns:a14="http://schemas.microsoft.com/office/drawing/2010/main">
                <a:solidFill>
                  <a:srgbClr val="FFFFFF"/>
                </a:solidFill>
              </a14:hiddenFill>
            </a:ext>
          </a:extLst>
        </p:spPr>
      </p:pic>
      <p:sp>
        <p:nvSpPr>
          <p:cNvPr id="12" name="Speech Bubble: Rectangle with Corners Rounded 11">
            <a:extLst>
              <a:ext uri="{FF2B5EF4-FFF2-40B4-BE49-F238E27FC236}">
                <a16:creationId xmlns:a16="http://schemas.microsoft.com/office/drawing/2014/main" id="{91806E67-728B-DE70-1B0D-8473331A5FB3}"/>
              </a:ext>
            </a:extLst>
          </p:cNvPr>
          <p:cNvSpPr/>
          <p:nvPr/>
        </p:nvSpPr>
        <p:spPr>
          <a:xfrm>
            <a:off x="4365404" y="1444561"/>
            <a:ext cx="1424855" cy="1485674"/>
          </a:xfrm>
          <a:prstGeom prst="wedgeRoundRectCallout">
            <a:avLst>
              <a:gd name="adj1" fmla="val 51345"/>
              <a:gd name="adj2" fmla="val 58690"/>
              <a:gd name="adj3" fmla="val 16667"/>
            </a:avLst>
          </a:prstGeom>
          <a:solidFill>
            <a:schemeClr val="bg1">
              <a:lumMod val="8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In </a:t>
            </a:r>
            <a:r>
              <a:rPr lang="en-US" sz="900" u="sng">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FY 2024</a:t>
            </a:r>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 the </a:t>
            </a:r>
            <a:r>
              <a:rPr lang="en-US" sz="900" b="1">
                <a:solidFill>
                  <a:srgbClr val="717BC5"/>
                </a:solidFill>
                <a:latin typeface="Open Sans" panose="020B0606030504020204" pitchFamily="34" charset="0"/>
                <a:ea typeface="Open Sans" panose="020B0606030504020204" pitchFamily="34" charset="0"/>
                <a:cs typeface="Open Sans" panose="020B0606030504020204" pitchFamily="34" charset="0"/>
              </a:rPr>
              <a:t>95 mills </a:t>
            </a:r>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brought in $75M more than in FY 2023, decreasing the amount of </a:t>
            </a:r>
            <a:r>
              <a:rPr lang="en-US" sz="900" b="1">
                <a:solidFill>
                  <a:schemeClr val="tx2"/>
                </a:solidFill>
                <a:latin typeface="Open Sans" panose="020B0606030504020204" pitchFamily="34" charset="0"/>
                <a:ea typeface="Open Sans" panose="020B0606030504020204" pitchFamily="34" charset="0"/>
                <a:cs typeface="Open Sans" panose="020B0606030504020204" pitchFamily="34" charset="0"/>
              </a:rPr>
              <a:t>state general fund </a:t>
            </a:r>
            <a:r>
              <a:rPr lang="en-US" sz="90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(primarily income tax) needed for school funding</a:t>
            </a:r>
          </a:p>
          <a:p>
            <a:endParaRPr lang="en-US" sz="900"/>
          </a:p>
        </p:txBody>
      </p:sp>
      <p:sp>
        <p:nvSpPr>
          <p:cNvPr id="13" name="Speech Bubble: Rectangle with Corners Rounded 12">
            <a:extLst>
              <a:ext uri="{FF2B5EF4-FFF2-40B4-BE49-F238E27FC236}">
                <a16:creationId xmlns:a16="http://schemas.microsoft.com/office/drawing/2014/main" id="{C4FB1A5A-2D99-D583-B93A-A3A8F5080E27}"/>
              </a:ext>
            </a:extLst>
          </p:cNvPr>
          <p:cNvSpPr/>
          <p:nvPr/>
        </p:nvSpPr>
        <p:spPr>
          <a:xfrm>
            <a:off x="6326796" y="1367313"/>
            <a:ext cx="1424855" cy="1640170"/>
          </a:xfrm>
          <a:prstGeom prst="wedgeRoundRectCallout">
            <a:avLst>
              <a:gd name="adj1" fmla="val 52367"/>
              <a:gd name="adj2" fmla="val -65491"/>
              <a:gd name="adj3" fmla="val 16667"/>
            </a:avLst>
          </a:prstGeom>
          <a:solidFill>
            <a:schemeClr val="bg1">
              <a:lumMod val="8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dirty="0">
                <a:solidFill>
                  <a:schemeClr val="tx1"/>
                </a:solidFill>
                <a:latin typeface="Open Sans" panose="020B0606030504020204" pitchFamily="34" charset="0"/>
                <a:ea typeface="Open Sans" panose="020B0606030504020204" pitchFamily="34" charset="0"/>
                <a:cs typeface="Open Sans" panose="020B0606030504020204" pitchFamily="34" charset="0"/>
              </a:rPr>
              <a:t>In </a:t>
            </a:r>
            <a:r>
              <a:rPr lang="en-US" sz="900" u="sng" dirty="0">
                <a:solidFill>
                  <a:schemeClr val="tx1"/>
                </a:solidFill>
                <a:latin typeface="Open Sans" panose="020B0606030504020204" pitchFamily="34" charset="0"/>
                <a:ea typeface="Open Sans" panose="020B0606030504020204" pitchFamily="34" charset="0"/>
                <a:cs typeface="Open Sans" panose="020B0606030504020204" pitchFamily="34" charset="0"/>
              </a:rPr>
              <a:t>FY 2025,</a:t>
            </a:r>
            <a:r>
              <a:rPr lang="en-US" sz="9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900" dirty="0">
                <a:solidFill>
                  <a:schemeClr val="tx1"/>
                </a:solidFill>
                <a:latin typeface="Open Sans"/>
                <a:ea typeface="Open Sans"/>
                <a:cs typeface="Open Sans"/>
              </a:rPr>
              <a:t>the district general fund GTB formula will also self-correct for a lag in taxable values and will </a:t>
            </a:r>
            <a:r>
              <a:rPr lang="en-US" sz="900" b="1" dirty="0">
                <a:solidFill>
                  <a:schemeClr val="tx1"/>
                </a:solidFill>
                <a:latin typeface="Open Sans"/>
                <a:ea typeface="Open Sans"/>
                <a:cs typeface="Open Sans"/>
              </a:rPr>
              <a:t>decrease </a:t>
            </a:r>
            <a:r>
              <a:rPr lang="en-US" sz="900" b="1" dirty="0">
                <a:solidFill>
                  <a:schemeClr val="accent5"/>
                </a:solidFill>
                <a:latin typeface="Open Sans"/>
                <a:ea typeface="Open Sans"/>
                <a:cs typeface="Open Sans"/>
              </a:rPr>
              <a:t>local BASE levies (non-voted)</a:t>
            </a:r>
            <a:r>
              <a:rPr lang="en-US" sz="900" dirty="0">
                <a:solidFill>
                  <a:schemeClr val="tx1"/>
                </a:solidFill>
                <a:latin typeface="Open Sans"/>
                <a:ea typeface="Open Sans"/>
                <a:cs typeface="Open Sans"/>
              </a:rPr>
              <a:t> in the district general fund by ~$20M</a:t>
            </a:r>
          </a:p>
        </p:txBody>
      </p:sp>
      <p:sp>
        <p:nvSpPr>
          <p:cNvPr id="5" name="Speech Bubble: Rectangle with Corners Rounded 4">
            <a:extLst>
              <a:ext uri="{FF2B5EF4-FFF2-40B4-BE49-F238E27FC236}">
                <a16:creationId xmlns:a16="http://schemas.microsoft.com/office/drawing/2014/main" id="{24B47DF7-AF7E-3B0E-C6B2-E937A89FC23B}"/>
              </a:ext>
            </a:extLst>
          </p:cNvPr>
          <p:cNvSpPr/>
          <p:nvPr/>
        </p:nvSpPr>
        <p:spPr>
          <a:xfrm>
            <a:off x="9653084" y="4205782"/>
            <a:ext cx="2136883" cy="1394692"/>
          </a:xfrm>
          <a:prstGeom prst="wedgeRoundRectCallout">
            <a:avLst>
              <a:gd name="adj1" fmla="val -83957"/>
              <a:gd name="adj2" fmla="val -18619"/>
              <a:gd name="adj3" fmla="val 16667"/>
            </a:avLst>
          </a:prstGeom>
          <a:solidFill>
            <a:schemeClr val="bg1">
              <a:lumMod val="8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dirty="0">
                <a:solidFill>
                  <a:schemeClr val="tx1"/>
                </a:solidFill>
                <a:latin typeface="Open Sans" panose="020B0606030504020204" pitchFamily="34" charset="0"/>
                <a:ea typeface="Open Sans" panose="020B0606030504020204" pitchFamily="34" charset="0"/>
                <a:cs typeface="Open Sans" panose="020B0606030504020204" pitchFamily="34" charset="0"/>
              </a:rPr>
              <a:t>In </a:t>
            </a:r>
            <a:r>
              <a:rPr lang="en-US" sz="900" u="sng" dirty="0">
                <a:solidFill>
                  <a:schemeClr val="tx1"/>
                </a:solidFill>
                <a:latin typeface="Open Sans" panose="020B0606030504020204" pitchFamily="34" charset="0"/>
                <a:ea typeface="Open Sans" panose="020B0606030504020204" pitchFamily="34" charset="0"/>
                <a:cs typeface="Open Sans" panose="020B0606030504020204" pitchFamily="34" charset="0"/>
              </a:rPr>
              <a:t>FY 2025,</a:t>
            </a:r>
            <a:r>
              <a:rPr lang="en-US" sz="9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900" dirty="0">
                <a:solidFill>
                  <a:schemeClr val="tx1"/>
                </a:solidFill>
                <a:latin typeface="Open Sans"/>
                <a:ea typeface="Open Sans"/>
                <a:cs typeface="Open Sans"/>
              </a:rPr>
              <a:t>the </a:t>
            </a:r>
            <a:r>
              <a:rPr lang="en-US" sz="900" dirty="0">
                <a:solidFill>
                  <a:schemeClr val="tx1"/>
                </a:solidFill>
                <a:latin typeface="Open Sans" panose="020B0606030504020204" pitchFamily="34" charset="0"/>
                <a:ea typeface="Open Sans" panose="020B0606030504020204" pitchFamily="34" charset="0"/>
                <a:cs typeface="Open Sans" panose="020B0606030504020204" pitchFamily="34" charset="0"/>
              </a:rPr>
              <a:t>“hardcoded” retirement GTB ratio increase based on the increased revenue from the </a:t>
            </a:r>
            <a:r>
              <a:rPr lang="en-US" sz="900" b="1" dirty="0">
                <a:solidFill>
                  <a:srgbClr val="717BC5"/>
                </a:solidFill>
                <a:latin typeface="Open Sans" panose="020B0606030504020204" pitchFamily="34" charset="0"/>
                <a:ea typeface="Open Sans" panose="020B0606030504020204" pitchFamily="34" charset="0"/>
                <a:cs typeface="Open Sans" panose="020B0606030504020204" pitchFamily="34" charset="0"/>
              </a:rPr>
              <a:t>95 mills</a:t>
            </a:r>
            <a:r>
              <a:rPr lang="en-US" sz="900" dirty="0">
                <a:latin typeface="Open Sans" panose="020B0606030504020204" pitchFamily="34" charset="0"/>
                <a:ea typeface="Open Sans" panose="020B0606030504020204" pitchFamily="34" charset="0"/>
                <a:cs typeface="Open Sans" panose="020B0606030504020204" pitchFamily="34" charset="0"/>
              </a:rPr>
              <a:t> </a:t>
            </a:r>
            <a:r>
              <a:rPr lang="en-US" sz="900" dirty="0">
                <a:solidFill>
                  <a:schemeClr val="tx1"/>
                </a:solidFill>
                <a:latin typeface="Open Sans" panose="020B0606030504020204" pitchFamily="34" charset="0"/>
                <a:ea typeface="Open Sans" panose="020B0606030504020204" pitchFamily="34" charset="0"/>
                <a:cs typeface="Open Sans" panose="020B0606030504020204" pitchFamily="34" charset="0"/>
              </a:rPr>
              <a:t>will increase the </a:t>
            </a:r>
            <a:r>
              <a:rPr lang="en-US" sz="900" b="1" dirty="0">
                <a:solidFill>
                  <a:schemeClr val="tx2"/>
                </a:solidFill>
                <a:latin typeface="Open Sans" panose="020B0606030504020204" pitchFamily="34" charset="0"/>
                <a:ea typeface="Open Sans" panose="020B0606030504020204" pitchFamily="34" charset="0"/>
                <a:cs typeface="Open Sans" panose="020B0606030504020204" pitchFamily="34" charset="0"/>
              </a:rPr>
              <a:t>state general fund </a:t>
            </a:r>
            <a:r>
              <a:rPr lang="en-US" sz="900" dirty="0">
                <a:solidFill>
                  <a:schemeClr val="tx1"/>
                </a:solidFill>
                <a:latin typeface="Open Sans" panose="020B0606030504020204" pitchFamily="34" charset="0"/>
                <a:ea typeface="Open Sans" panose="020B0606030504020204" pitchFamily="34" charset="0"/>
                <a:cs typeface="Open Sans" panose="020B0606030504020204" pitchFamily="34" charset="0"/>
              </a:rPr>
              <a:t>contribution to school retirement and </a:t>
            </a:r>
            <a:r>
              <a:rPr lang="en-US" sz="900" b="1" dirty="0">
                <a:solidFill>
                  <a:schemeClr val="tx1"/>
                </a:solidFill>
                <a:latin typeface="Open Sans" panose="020B0606030504020204" pitchFamily="34" charset="0"/>
                <a:ea typeface="Open Sans" panose="020B0606030504020204" pitchFamily="34" charset="0"/>
                <a:cs typeface="Open Sans" panose="020B0606030504020204" pitchFamily="34" charset="0"/>
              </a:rPr>
              <a:t>decrease</a:t>
            </a:r>
            <a:r>
              <a:rPr lang="en-US" sz="9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900"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non-voted</a:t>
            </a:r>
            <a:r>
              <a:rPr lang="en-US" sz="9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900"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local property tax levies</a:t>
            </a:r>
            <a:r>
              <a:rPr lang="en-US" sz="900" b="1" dirty="0">
                <a:solidFill>
                  <a:schemeClr val="tx2"/>
                </a:solidFill>
                <a:latin typeface="Open Sans" panose="020B0606030504020204" pitchFamily="34" charset="0"/>
                <a:ea typeface="Open Sans" panose="020B0606030504020204" pitchFamily="34" charset="0"/>
                <a:cs typeface="Open Sans" panose="020B0606030504020204" pitchFamily="34" charset="0"/>
              </a:rPr>
              <a:t> </a:t>
            </a:r>
            <a:r>
              <a:rPr lang="en-US" sz="900" dirty="0">
                <a:solidFill>
                  <a:schemeClr val="tx1"/>
                </a:solidFill>
                <a:latin typeface="Open Sans" panose="020B0606030504020204" pitchFamily="34" charset="0"/>
                <a:ea typeface="Open Sans" panose="020B0606030504020204" pitchFamily="34" charset="0"/>
                <a:cs typeface="Open Sans" panose="020B0606030504020204" pitchFamily="34" charset="0"/>
              </a:rPr>
              <a:t>for retirement by ~$33M </a:t>
            </a:r>
          </a:p>
        </p:txBody>
      </p:sp>
      <p:pic>
        <p:nvPicPr>
          <p:cNvPr id="6" name="Picture 5">
            <a:extLst>
              <a:ext uri="{FF2B5EF4-FFF2-40B4-BE49-F238E27FC236}">
                <a16:creationId xmlns:a16="http://schemas.microsoft.com/office/drawing/2014/main" id="{54C01C2D-0118-481C-2C4A-9D45A4DBFEA7}"/>
              </a:ext>
            </a:extLst>
          </p:cNvPr>
          <p:cNvPicPr>
            <a:picLocks noChangeAspect="1"/>
          </p:cNvPicPr>
          <p:nvPr/>
        </p:nvPicPr>
        <p:blipFill>
          <a:blip r:embed="rId4"/>
          <a:stretch>
            <a:fillRect/>
          </a:stretch>
        </p:blipFill>
        <p:spPr>
          <a:xfrm>
            <a:off x="9083981" y="55594"/>
            <a:ext cx="3100426" cy="2623437"/>
          </a:xfrm>
          <a:prstGeom prst="rect">
            <a:avLst/>
          </a:prstGeom>
        </p:spPr>
      </p:pic>
    </p:spTree>
    <p:extLst>
      <p:ext uri="{BB962C8B-B14F-4D97-AF65-F5344CB8AC3E}">
        <p14:creationId xmlns:p14="http://schemas.microsoft.com/office/powerpoint/2010/main" val="3141755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id="{C99B88AE-144B-67E7-FF76-28E01D4DAAF3}"/>
              </a:ext>
            </a:extLst>
          </p:cNvPr>
          <p:cNvGraphicFramePr>
            <a:graphicFrameLocks/>
          </p:cNvGraphicFramePr>
          <p:nvPr>
            <p:extLst>
              <p:ext uri="{D42A27DB-BD31-4B8C-83A1-F6EECF244321}">
                <p14:modId xmlns:p14="http://schemas.microsoft.com/office/powerpoint/2010/main" val="1333673598"/>
              </p:ext>
            </p:extLst>
          </p:nvPr>
        </p:nvGraphicFramePr>
        <p:xfrm>
          <a:off x="2538916" y="12049"/>
          <a:ext cx="9645491" cy="6246806"/>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795474FB-7EE4-1A8C-B2C1-E5E71D801CB9}"/>
              </a:ext>
            </a:extLst>
          </p:cNvPr>
          <p:cNvSpPr txBox="1"/>
          <p:nvPr/>
        </p:nvSpPr>
        <p:spPr>
          <a:xfrm>
            <a:off x="-1" y="6246806"/>
            <a:ext cx="12192001" cy="646331"/>
          </a:xfrm>
          <a:prstGeom prst="rect">
            <a:avLst/>
          </a:prstGeom>
          <a:solidFill>
            <a:srgbClr val="21373C"/>
          </a:solidFill>
        </p:spPr>
        <p:txBody>
          <a:bodyPr wrap="square" rtlCol="0">
            <a:spAutoFit/>
          </a:bodyPr>
          <a:lstStyle/>
          <a:p>
            <a:endParaRPr lang="en-US" sz="1200"/>
          </a:p>
          <a:p>
            <a:endParaRPr lang="en-US" sz="1200"/>
          </a:p>
          <a:p>
            <a:endParaRPr lang="en-US" sz="1200"/>
          </a:p>
        </p:txBody>
      </p:sp>
      <p:sp>
        <p:nvSpPr>
          <p:cNvPr id="2" name="TextBox 1">
            <a:extLst>
              <a:ext uri="{FF2B5EF4-FFF2-40B4-BE49-F238E27FC236}">
                <a16:creationId xmlns:a16="http://schemas.microsoft.com/office/drawing/2014/main" id="{77084A40-EA7B-078E-DF8D-CA6715F1B6FB}"/>
              </a:ext>
            </a:extLst>
          </p:cNvPr>
          <p:cNvSpPr txBox="1"/>
          <p:nvPr/>
        </p:nvSpPr>
        <p:spPr>
          <a:xfrm>
            <a:off x="0" y="0"/>
            <a:ext cx="2538916" cy="6246806"/>
          </a:xfrm>
          <a:prstGeom prst="rect">
            <a:avLst/>
          </a:prstGeom>
          <a:solidFill>
            <a:srgbClr val="21373C"/>
          </a:solidFill>
        </p:spPr>
        <p:txBody>
          <a:bodyPr wrap="square" rtlCol="0">
            <a:spAutoFit/>
          </a:bodyPr>
          <a:lstStyle/>
          <a:p>
            <a:endParaRPr lang="en-US"/>
          </a:p>
        </p:txBody>
      </p:sp>
      <p:sp>
        <p:nvSpPr>
          <p:cNvPr id="4" name="TextBox 3">
            <a:extLst>
              <a:ext uri="{FF2B5EF4-FFF2-40B4-BE49-F238E27FC236}">
                <a16:creationId xmlns:a16="http://schemas.microsoft.com/office/drawing/2014/main" id="{DFDCA93D-83C8-76A6-30BB-6B9D86422B62}"/>
              </a:ext>
            </a:extLst>
          </p:cNvPr>
          <p:cNvSpPr txBox="1"/>
          <p:nvPr/>
        </p:nvSpPr>
        <p:spPr>
          <a:xfrm>
            <a:off x="111521" y="5461975"/>
            <a:ext cx="2538917" cy="276999"/>
          </a:xfrm>
          <a:prstGeom prst="rect">
            <a:avLst/>
          </a:prstGeom>
          <a:noFill/>
        </p:spPr>
        <p:txBody>
          <a:bodyPr wrap="square" rtlCol="0">
            <a:spAutoFit/>
          </a:bodyPr>
          <a:lstStyle/>
          <a:p>
            <a:r>
              <a:rPr lang="en-US" sz="1200">
                <a:solidFill>
                  <a:schemeClr val="bg1"/>
                </a:solidFill>
                <a:latin typeface="Open Sans" panose="020B0606030504020204" pitchFamily="34" charset="0"/>
                <a:ea typeface="Open Sans" panose="020B0606030504020204" pitchFamily="34" charset="0"/>
                <a:cs typeface="Open Sans" panose="020B0606030504020204" pitchFamily="34" charset="0"/>
              </a:rPr>
              <a:t>*FY 2024-2025 are estimated</a:t>
            </a:r>
          </a:p>
        </p:txBody>
      </p:sp>
      <p:pic>
        <p:nvPicPr>
          <p:cNvPr id="7" name="Picture 2" descr="Logo&#10;&#10;Description automatically generated">
            <a:extLst>
              <a:ext uri="{FF2B5EF4-FFF2-40B4-BE49-F238E27FC236}">
                <a16:creationId xmlns:a16="http://schemas.microsoft.com/office/drawing/2014/main" id="{994C464E-8B16-7E9F-FA41-4841330D7FC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31" y="5905120"/>
            <a:ext cx="1027806" cy="947509"/>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Shape 8">
            <a:extLst>
              <a:ext uri="{FF2B5EF4-FFF2-40B4-BE49-F238E27FC236}">
                <a16:creationId xmlns:a16="http://schemas.microsoft.com/office/drawing/2014/main" id="{CF92584B-0F2D-9B22-5249-B3477C5B1BEF}"/>
              </a:ext>
            </a:extLst>
          </p:cNvPr>
          <p:cNvSpPr/>
          <p:nvPr/>
        </p:nvSpPr>
        <p:spPr>
          <a:xfrm>
            <a:off x="8079829" y="939641"/>
            <a:ext cx="591206" cy="4391623"/>
          </a:xfrm>
          <a:custGeom>
            <a:avLst/>
            <a:gdLst>
              <a:gd name="connsiteX0" fmla="*/ 0 w 614855"/>
              <a:gd name="connsiteY0" fmla="*/ 132330 h 3266935"/>
              <a:gd name="connsiteX1" fmla="*/ 551793 w 614855"/>
              <a:gd name="connsiteY1" fmla="*/ 345164 h 3266935"/>
              <a:gd name="connsiteX2" fmla="*/ 236483 w 614855"/>
              <a:gd name="connsiteY2" fmla="*/ 3096247 h 3266935"/>
              <a:gd name="connsiteX3" fmla="*/ 614855 w 614855"/>
              <a:gd name="connsiteY3" fmla="*/ 2970123 h 3266935"/>
            </a:gdLst>
            <a:ahLst/>
            <a:cxnLst>
              <a:cxn ang="0">
                <a:pos x="connsiteX0" y="connsiteY0"/>
              </a:cxn>
              <a:cxn ang="0">
                <a:pos x="connsiteX1" y="connsiteY1"/>
              </a:cxn>
              <a:cxn ang="0">
                <a:pos x="connsiteX2" y="connsiteY2"/>
              </a:cxn>
              <a:cxn ang="0">
                <a:pos x="connsiteX3" y="connsiteY3"/>
              </a:cxn>
            </a:cxnLst>
            <a:rect l="l" t="t" r="r" b="b"/>
            <a:pathLst>
              <a:path w="614855" h="3266935">
                <a:moveTo>
                  <a:pt x="0" y="132330"/>
                </a:moveTo>
                <a:cubicBezTo>
                  <a:pt x="256189" y="-8246"/>
                  <a:pt x="512379" y="-148822"/>
                  <a:pt x="551793" y="345164"/>
                </a:cubicBezTo>
                <a:cubicBezTo>
                  <a:pt x="591207" y="839150"/>
                  <a:pt x="225973" y="2658754"/>
                  <a:pt x="236483" y="3096247"/>
                </a:cubicBezTo>
                <a:cubicBezTo>
                  <a:pt x="246993" y="3533740"/>
                  <a:pt x="562303" y="2995085"/>
                  <a:pt x="614855" y="2970123"/>
                </a:cubicBezTo>
              </a:path>
            </a:pathLst>
          </a:cu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1" name="Isosceles Triangle 10">
            <a:extLst>
              <a:ext uri="{FF2B5EF4-FFF2-40B4-BE49-F238E27FC236}">
                <a16:creationId xmlns:a16="http://schemas.microsoft.com/office/drawing/2014/main" id="{131FD776-5BED-9814-11BF-91DFDFA24365}"/>
              </a:ext>
            </a:extLst>
          </p:cNvPr>
          <p:cNvSpPr/>
          <p:nvPr/>
        </p:nvSpPr>
        <p:spPr>
          <a:xfrm rot="1951137">
            <a:off x="8621448" y="4890474"/>
            <a:ext cx="86710" cy="126124"/>
          </a:xfrm>
          <a:prstGeom prst="triangl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4" name="Speech Bubble: Rectangle with Corners Rounded 13">
            <a:extLst>
              <a:ext uri="{FF2B5EF4-FFF2-40B4-BE49-F238E27FC236}">
                <a16:creationId xmlns:a16="http://schemas.microsoft.com/office/drawing/2014/main" id="{F4605AD8-1AB9-094E-FA98-D7678DDE356B}"/>
              </a:ext>
            </a:extLst>
          </p:cNvPr>
          <p:cNvSpPr/>
          <p:nvPr/>
        </p:nvSpPr>
        <p:spPr>
          <a:xfrm>
            <a:off x="9185550" y="3393792"/>
            <a:ext cx="2901558" cy="2682171"/>
          </a:xfrm>
          <a:prstGeom prst="wedgeRoundRectCallout">
            <a:avLst>
              <a:gd name="adj1" fmla="val -72759"/>
              <a:gd name="adj2" fmla="val -72875"/>
              <a:gd name="adj3" fmla="val 16667"/>
            </a:avLst>
          </a:prstGeom>
          <a:solidFill>
            <a:schemeClr val="bg1">
              <a:lumMod val="8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rPr>
              <a:t>As the </a:t>
            </a:r>
            <a:r>
              <a:rPr lang="en-US" sz="1050" b="1" dirty="0">
                <a:solidFill>
                  <a:srgbClr val="717BC5"/>
                </a:solidFill>
                <a:latin typeface="Open Sans" panose="020B0606030504020204" pitchFamily="34" charset="0"/>
                <a:ea typeface="Open Sans" panose="020B0606030504020204" pitchFamily="34" charset="0"/>
                <a:cs typeface="Open Sans" panose="020B0606030504020204" pitchFamily="34" charset="0"/>
              </a:rPr>
              <a:t>95 mills </a:t>
            </a:r>
            <a:r>
              <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rPr>
              <a:t>bring in more revenue, the SEPTR “dial” calculation (based on that increase in the 95 mills) bumps </a:t>
            </a:r>
          </a:p>
          <a:p>
            <a:pPr algn="ctr"/>
            <a:endPar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rPr>
              <a:t>$33M of the offset </a:t>
            </a:r>
            <a:r>
              <a:rPr lang="en-US" sz="1050" b="1" dirty="0">
                <a:solidFill>
                  <a:schemeClr val="tx2"/>
                </a:solidFill>
                <a:latin typeface="Open Sans" panose="020B0606030504020204" pitchFamily="34" charset="0"/>
                <a:ea typeface="Open Sans" panose="020B0606030504020204" pitchFamily="34" charset="0"/>
                <a:cs typeface="Open Sans" panose="020B0606030504020204" pitchFamily="34" charset="0"/>
              </a:rPr>
              <a:t>state general fund </a:t>
            </a:r>
            <a:r>
              <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rPr>
              <a:t>contribution for FY 2025</a:t>
            </a:r>
          </a:p>
          <a:p>
            <a:pPr algn="ctr"/>
            <a:r>
              <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rPr>
              <a:t>and then  </a:t>
            </a:r>
          </a:p>
          <a:p>
            <a:pPr algn="ctr"/>
            <a:r>
              <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rPr>
              <a:t>55% of the offset </a:t>
            </a:r>
            <a:r>
              <a:rPr lang="en-US" sz="1050" b="1" dirty="0">
                <a:solidFill>
                  <a:schemeClr val="tx2"/>
                </a:solidFill>
                <a:latin typeface="Open Sans" panose="020B0606030504020204" pitchFamily="34" charset="0"/>
                <a:ea typeface="Open Sans" panose="020B0606030504020204" pitchFamily="34" charset="0"/>
                <a:cs typeface="Open Sans" panose="020B0606030504020204" pitchFamily="34" charset="0"/>
              </a:rPr>
              <a:t>state general fund </a:t>
            </a:r>
            <a:r>
              <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rPr>
              <a:t>contribution from FY 2026 onward </a:t>
            </a:r>
          </a:p>
          <a:p>
            <a:pPr algn="ctr"/>
            <a:endPar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1050" dirty="0">
                <a:solidFill>
                  <a:schemeClr val="tx1"/>
                </a:solidFill>
                <a:latin typeface="Open Sans" panose="020B0606030504020204" pitchFamily="34" charset="0"/>
                <a:ea typeface="Open Sans" panose="020B0606030504020204" pitchFamily="34" charset="0"/>
                <a:cs typeface="Open Sans" panose="020B0606030504020204" pitchFamily="34" charset="0"/>
              </a:rPr>
              <a:t>overflows from the district general fund into the county retirement fund, ensuring that a portion of increases in revenue from the 95 mills go toward reducing </a:t>
            </a:r>
            <a:r>
              <a:rPr lang="en-US" sz="1050"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local property taxes</a:t>
            </a:r>
          </a:p>
          <a:p>
            <a:endParaRPr lang="en-US" sz="1050" dirty="0"/>
          </a:p>
        </p:txBody>
      </p:sp>
      <p:pic>
        <p:nvPicPr>
          <p:cNvPr id="5" name="Picture 4">
            <a:extLst>
              <a:ext uri="{FF2B5EF4-FFF2-40B4-BE49-F238E27FC236}">
                <a16:creationId xmlns:a16="http://schemas.microsoft.com/office/drawing/2014/main" id="{84F4D79A-0736-9676-F82E-5FF1DA1BA7A0}"/>
              </a:ext>
            </a:extLst>
          </p:cNvPr>
          <p:cNvPicPr>
            <a:picLocks noChangeAspect="1"/>
          </p:cNvPicPr>
          <p:nvPr/>
        </p:nvPicPr>
        <p:blipFill>
          <a:blip r:embed="rId4"/>
          <a:stretch>
            <a:fillRect/>
          </a:stretch>
        </p:blipFill>
        <p:spPr>
          <a:xfrm>
            <a:off x="9083981" y="0"/>
            <a:ext cx="3100426" cy="2623437"/>
          </a:xfrm>
          <a:prstGeom prst="rect">
            <a:avLst/>
          </a:prstGeom>
        </p:spPr>
      </p:pic>
      <p:sp>
        <p:nvSpPr>
          <p:cNvPr id="6" name="Title 10">
            <a:extLst>
              <a:ext uri="{FF2B5EF4-FFF2-40B4-BE49-F238E27FC236}">
                <a16:creationId xmlns:a16="http://schemas.microsoft.com/office/drawing/2014/main" id="{2C634AAD-B5EA-1709-FB00-BE0A5433CB89}"/>
              </a:ext>
            </a:extLst>
          </p:cNvPr>
          <p:cNvSpPr txBox="1">
            <a:spLocks/>
          </p:cNvSpPr>
          <p:nvPr/>
        </p:nvSpPr>
        <p:spPr>
          <a:xfrm>
            <a:off x="110330" y="2121762"/>
            <a:ext cx="2428585" cy="319738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How the SEPTR “dial” will affect funding for FY 2024 and FY 2025</a:t>
            </a:r>
          </a:p>
        </p:txBody>
      </p:sp>
    </p:spTree>
    <p:extLst>
      <p:ext uri="{BB962C8B-B14F-4D97-AF65-F5344CB8AC3E}">
        <p14:creationId xmlns:p14="http://schemas.microsoft.com/office/powerpoint/2010/main" val="3158837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95474FB-7EE4-1A8C-B2C1-E5E71D801CB9}"/>
              </a:ext>
            </a:extLst>
          </p:cNvPr>
          <p:cNvSpPr txBox="1"/>
          <p:nvPr/>
        </p:nvSpPr>
        <p:spPr>
          <a:xfrm>
            <a:off x="-1" y="6246806"/>
            <a:ext cx="12192001" cy="646331"/>
          </a:xfrm>
          <a:prstGeom prst="rect">
            <a:avLst/>
          </a:prstGeom>
          <a:solidFill>
            <a:srgbClr val="21373C"/>
          </a:solidFill>
        </p:spPr>
        <p:txBody>
          <a:bodyPr wrap="square" rtlCol="0">
            <a:spAutoFit/>
          </a:bodyPr>
          <a:lstStyle/>
          <a:p>
            <a:endParaRPr lang="en-US" sz="1200"/>
          </a:p>
          <a:p>
            <a:endParaRPr lang="en-US" sz="1200"/>
          </a:p>
          <a:p>
            <a:endParaRPr lang="en-US" sz="1200"/>
          </a:p>
        </p:txBody>
      </p:sp>
      <p:sp>
        <p:nvSpPr>
          <p:cNvPr id="2" name="TextBox 1">
            <a:extLst>
              <a:ext uri="{FF2B5EF4-FFF2-40B4-BE49-F238E27FC236}">
                <a16:creationId xmlns:a16="http://schemas.microsoft.com/office/drawing/2014/main" id="{77084A40-EA7B-078E-DF8D-CA6715F1B6FB}"/>
              </a:ext>
            </a:extLst>
          </p:cNvPr>
          <p:cNvSpPr txBox="1"/>
          <p:nvPr/>
        </p:nvSpPr>
        <p:spPr>
          <a:xfrm>
            <a:off x="-1" y="0"/>
            <a:ext cx="2538916" cy="6246806"/>
          </a:xfrm>
          <a:prstGeom prst="rect">
            <a:avLst/>
          </a:prstGeom>
          <a:solidFill>
            <a:srgbClr val="21373C"/>
          </a:solidFill>
        </p:spPr>
        <p:txBody>
          <a:bodyPr wrap="square" rtlCol="0">
            <a:spAutoFit/>
          </a:bodyPr>
          <a:lstStyle/>
          <a:p>
            <a:endParaRPr lang="en-US"/>
          </a:p>
        </p:txBody>
      </p:sp>
      <p:sp>
        <p:nvSpPr>
          <p:cNvPr id="3" name="Title 10">
            <a:extLst>
              <a:ext uri="{FF2B5EF4-FFF2-40B4-BE49-F238E27FC236}">
                <a16:creationId xmlns:a16="http://schemas.microsoft.com/office/drawing/2014/main" id="{A4B4F92D-F585-EDA2-298B-49C702587558}"/>
              </a:ext>
            </a:extLst>
          </p:cNvPr>
          <p:cNvSpPr txBox="1">
            <a:spLocks/>
          </p:cNvSpPr>
          <p:nvPr/>
        </p:nvSpPr>
        <p:spPr>
          <a:xfrm>
            <a:off x="203199" y="611914"/>
            <a:ext cx="2260601" cy="380252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Tax impact scenarios: BASE GTB ratio &amp; SEPTR dial</a:t>
            </a:r>
          </a:p>
          <a:p>
            <a:pPr algn="ctr"/>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BASE GTB ratio: </a:t>
            </a:r>
          </a:p>
          <a:p>
            <a:pPr marL="285750" indent="-285750">
              <a:buFont typeface="Arial" panose="020B0604020202020204" pitchFamily="34" charset="0"/>
              <a:buChar char="•"/>
            </a:pPr>
            <a:r>
              <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262% (current law)</a:t>
            </a:r>
          </a:p>
          <a:p>
            <a:endPar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SEPTR dial:</a:t>
            </a:r>
          </a:p>
          <a:p>
            <a:pPr marL="285750" indent="-285750">
              <a:buFont typeface="Arial" panose="020B0604020202020204" pitchFamily="34" charset="0"/>
              <a:buChar char="•"/>
            </a:pPr>
            <a:r>
              <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55% (current law)</a:t>
            </a:r>
          </a:p>
          <a:p>
            <a:pPr marL="285750" indent="-285750">
              <a:buFont typeface="Arial" panose="020B0604020202020204" pitchFamily="34" charset="0"/>
              <a:buChar char="•"/>
            </a:pPr>
            <a:r>
              <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75%</a:t>
            </a:r>
          </a:p>
          <a:p>
            <a:pPr marL="285750" indent="-285750">
              <a:buFont typeface="Arial" panose="020B0604020202020204" pitchFamily="34" charset="0"/>
              <a:buChar char="•"/>
            </a:pPr>
            <a:r>
              <a:rPr lang="en-US"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100%</a:t>
            </a:r>
          </a:p>
          <a:p>
            <a:pPr algn="ctr"/>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DFDCA93D-83C8-76A6-30BB-6B9D86422B62}"/>
              </a:ext>
            </a:extLst>
          </p:cNvPr>
          <p:cNvSpPr txBox="1"/>
          <p:nvPr/>
        </p:nvSpPr>
        <p:spPr>
          <a:xfrm>
            <a:off x="111521" y="5461975"/>
            <a:ext cx="2538917" cy="276999"/>
          </a:xfrm>
          <a:prstGeom prst="rect">
            <a:avLst/>
          </a:prstGeom>
          <a:noFill/>
        </p:spPr>
        <p:txBody>
          <a:bodyPr wrap="square" rtlCol="0">
            <a:spAutoFit/>
          </a:bodyPr>
          <a:lstStyle/>
          <a:p>
            <a:r>
              <a:rPr lang="en-US" sz="1200">
                <a:solidFill>
                  <a:schemeClr val="bg1"/>
                </a:solidFill>
                <a:latin typeface="Open Sans" panose="020B0606030504020204" pitchFamily="34" charset="0"/>
                <a:ea typeface="Open Sans" panose="020B0606030504020204" pitchFamily="34" charset="0"/>
                <a:cs typeface="Open Sans" panose="020B0606030504020204" pitchFamily="34" charset="0"/>
              </a:rPr>
              <a:t>*Estimates</a:t>
            </a:r>
          </a:p>
        </p:txBody>
      </p:sp>
      <p:pic>
        <p:nvPicPr>
          <p:cNvPr id="7" name="Picture 2" descr="Logo&#10;&#10;Description automatically generated">
            <a:extLst>
              <a:ext uri="{FF2B5EF4-FFF2-40B4-BE49-F238E27FC236}">
                <a16:creationId xmlns:a16="http://schemas.microsoft.com/office/drawing/2014/main" id="{994C464E-8B16-7E9F-FA41-4841330D7FC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31" y="5905120"/>
            <a:ext cx="1027806" cy="94750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hart 7">
            <a:extLst>
              <a:ext uri="{FF2B5EF4-FFF2-40B4-BE49-F238E27FC236}">
                <a16:creationId xmlns:a16="http://schemas.microsoft.com/office/drawing/2014/main" id="{F3EE6ADF-CB7E-4609-B08F-8AC7C8AFD2F0}"/>
              </a:ext>
            </a:extLst>
          </p:cNvPr>
          <p:cNvGraphicFramePr>
            <a:graphicFrameLocks/>
          </p:cNvGraphicFramePr>
          <p:nvPr>
            <p:extLst>
              <p:ext uri="{D42A27DB-BD31-4B8C-83A1-F6EECF244321}">
                <p14:modId xmlns:p14="http://schemas.microsoft.com/office/powerpoint/2010/main" val="2178779030"/>
              </p:ext>
            </p:extLst>
          </p:nvPr>
        </p:nvGraphicFramePr>
        <p:xfrm>
          <a:off x="2649245" y="0"/>
          <a:ext cx="9542754" cy="6246806"/>
        </p:xfrm>
        <a:graphic>
          <a:graphicData uri="http://schemas.openxmlformats.org/drawingml/2006/chart">
            <c:chart xmlns:c="http://schemas.openxmlformats.org/drawingml/2006/chart" xmlns:r="http://schemas.openxmlformats.org/officeDocument/2006/relationships" r:id="rId4"/>
          </a:graphicData>
        </a:graphic>
      </p:graphicFrame>
      <p:cxnSp>
        <p:nvCxnSpPr>
          <p:cNvPr id="11" name="Straight Connector 10">
            <a:extLst>
              <a:ext uri="{FF2B5EF4-FFF2-40B4-BE49-F238E27FC236}">
                <a16:creationId xmlns:a16="http://schemas.microsoft.com/office/drawing/2014/main" id="{4CA83EE1-1896-32B3-40AE-6E6AF7CD4790}"/>
              </a:ext>
            </a:extLst>
          </p:cNvPr>
          <p:cNvCxnSpPr>
            <a:cxnSpLocks/>
            <a:stCxn id="14" idx="2"/>
          </p:cNvCxnSpPr>
          <p:nvPr/>
        </p:nvCxnSpPr>
        <p:spPr>
          <a:xfrm>
            <a:off x="5706533" y="512467"/>
            <a:ext cx="0" cy="564200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7615B32-6455-4BF7-B944-171E8B6FFEDC}"/>
              </a:ext>
            </a:extLst>
          </p:cNvPr>
          <p:cNvSpPr txBox="1"/>
          <p:nvPr/>
        </p:nvSpPr>
        <p:spPr>
          <a:xfrm>
            <a:off x="5059892" y="50802"/>
            <a:ext cx="1293282" cy="461665"/>
          </a:xfrm>
          <a:prstGeom prst="rect">
            <a:avLst/>
          </a:prstGeom>
          <a:noFill/>
          <a:ln w="19050">
            <a:solidFill>
              <a:schemeClr val="tx1"/>
            </a:solidFill>
          </a:ln>
        </p:spPr>
        <p:txBody>
          <a:bodyPr wrap="square" rtlCol="0">
            <a:spAutoFit/>
          </a:bodyPr>
          <a:lstStyle/>
          <a:p>
            <a:pPr algn="ctr"/>
            <a:r>
              <a:rPr lang="en-US" sz="800" b="1">
                <a:latin typeface="Open Sans" panose="020B0606030504020204" pitchFamily="34" charset="0"/>
                <a:ea typeface="Open Sans" panose="020B0606030504020204" pitchFamily="34" charset="0"/>
                <a:cs typeface="Open Sans" panose="020B0606030504020204" pitchFamily="34" charset="0"/>
              </a:rPr>
              <a:t>Legislative action needed to change the SEPTR dial</a:t>
            </a:r>
          </a:p>
        </p:txBody>
      </p:sp>
      <p:graphicFrame>
        <p:nvGraphicFramePr>
          <p:cNvPr id="9" name="Table 8">
            <a:extLst>
              <a:ext uri="{FF2B5EF4-FFF2-40B4-BE49-F238E27FC236}">
                <a16:creationId xmlns:a16="http://schemas.microsoft.com/office/drawing/2014/main" id="{14AF4F9C-AB69-C9B3-1801-182F65EA6524}"/>
              </a:ext>
            </a:extLst>
          </p:cNvPr>
          <p:cNvGraphicFramePr>
            <a:graphicFrameLocks noGrp="1"/>
          </p:cNvGraphicFramePr>
          <p:nvPr>
            <p:extLst>
              <p:ext uri="{D42A27DB-BD31-4B8C-83A1-F6EECF244321}">
                <p14:modId xmlns:p14="http://schemas.microsoft.com/office/powerpoint/2010/main" val="492074241"/>
              </p:ext>
            </p:extLst>
          </p:nvPr>
        </p:nvGraphicFramePr>
        <p:xfrm>
          <a:off x="9332194" y="1176260"/>
          <a:ext cx="2656607" cy="1418700"/>
        </p:xfrm>
        <a:graphic>
          <a:graphicData uri="http://schemas.openxmlformats.org/drawingml/2006/table">
            <a:tbl>
              <a:tblPr>
                <a:tableStyleId>{5C22544A-7EE6-4342-B048-85BDC9FD1C3A}</a:tableStyleId>
              </a:tblPr>
              <a:tblGrid>
                <a:gridCol w="1081303">
                  <a:extLst>
                    <a:ext uri="{9D8B030D-6E8A-4147-A177-3AD203B41FA5}">
                      <a16:colId xmlns:a16="http://schemas.microsoft.com/office/drawing/2014/main" val="829334629"/>
                    </a:ext>
                  </a:extLst>
                </a:gridCol>
                <a:gridCol w="507159">
                  <a:extLst>
                    <a:ext uri="{9D8B030D-6E8A-4147-A177-3AD203B41FA5}">
                      <a16:colId xmlns:a16="http://schemas.microsoft.com/office/drawing/2014/main" val="732996170"/>
                    </a:ext>
                  </a:extLst>
                </a:gridCol>
                <a:gridCol w="583713">
                  <a:extLst>
                    <a:ext uri="{9D8B030D-6E8A-4147-A177-3AD203B41FA5}">
                      <a16:colId xmlns:a16="http://schemas.microsoft.com/office/drawing/2014/main" val="1272817558"/>
                    </a:ext>
                  </a:extLst>
                </a:gridCol>
                <a:gridCol w="484432">
                  <a:extLst>
                    <a:ext uri="{9D8B030D-6E8A-4147-A177-3AD203B41FA5}">
                      <a16:colId xmlns:a16="http://schemas.microsoft.com/office/drawing/2014/main" val="2633618829"/>
                    </a:ext>
                  </a:extLst>
                </a:gridCol>
              </a:tblGrid>
              <a:tr h="215499">
                <a:tc gridSpan="4">
                  <a:txBody>
                    <a:bodyPr/>
                    <a:lstStyle/>
                    <a:p>
                      <a:pPr algn="ctr" fontAlgn="ctr"/>
                      <a:r>
                        <a:rPr lang="en-US" sz="1100" b="1"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Tax Changes for FY 2026</a:t>
                      </a:r>
                      <a:endParaRPr lang="en-US" sz="1100" b="1" i="0"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9025364"/>
                  </a:ext>
                </a:extLst>
              </a:tr>
              <a:tr h="215499">
                <a:tc>
                  <a:txBody>
                    <a:bodyPr/>
                    <a:lstStyle/>
                    <a:p>
                      <a:pPr algn="ctr" fontAlgn="ctr"/>
                      <a:endParaRPr lang="en-US" sz="1100" b="1" i="0"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tc>
                  <a:txBody>
                    <a:bodyPr/>
                    <a:lstStyle/>
                    <a:p>
                      <a:pPr algn="ctr" fontAlgn="ctr"/>
                      <a:r>
                        <a:rPr lang="en-US" sz="1100" b="1" u="none" strike="noStrike">
                          <a:solidFill>
                            <a:schemeClr val="bg1"/>
                          </a:solidFill>
                          <a:effectLst/>
                          <a:latin typeface="Open Sans" panose="020B0606030504020204" pitchFamily="34" charset="0"/>
                          <a:ea typeface="Open Sans" panose="020B0606030504020204" pitchFamily="34" charset="0"/>
                          <a:cs typeface="Open Sans" panose="020B0606030504020204" pitchFamily="34" charset="0"/>
                        </a:rPr>
                        <a:t>55%</a:t>
                      </a:r>
                      <a:endParaRPr lang="en-US" sz="1100" b="1" i="0" u="none" strike="noStrike">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tc>
                  <a:txBody>
                    <a:bodyPr/>
                    <a:lstStyle/>
                    <a:p>
                      <a:pPr algn="ctr" fontAlgn="ctr"/>
                      <a:r>
                        <a:rPr lang="en-US" sz="1100" b="1" u="none" strike="noStrike">
                          <a:solidFill>
                            <a:schemeClr val="bg1"/>
                          </a:solidFill>
                          <a:effectLst/>
                          <a:latin typeface="Open Sans" panose="020B0606030504020204" pitchFamily="34" charset="0"/>
                          <a:ea typeface="Open Sans" panose="020B0606030504020204" pitchFamily="34" charset="0"/>
                          <a:cs typeface="Open Sans" panose="020B0606030504020204" pitchFamily="34" charset="0"/>
                        </a:rPr>
                        <a:t>75%</a:t>
                      </a:r>
                      <a:endParaRPr lang="en-US" sz="1100" b="1" i="0" u="none" strike="noStrike">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tc>
                  <a:txBody>
                    <a:bodyPr/>
                    <a:lstStyle/>
                    <a:p>
                      <a:pPr algn="ctr" fontAlgn="ctr"/>
                      <a:r>
                        <a:rPr lang="en-US" sz="1100" b="1"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100%</a:t>
                      </a:r>
                      <a:endParaRPr lang="en-US" sz="1100" b="1" i="0" u="none" strike="noStrike"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tx1">
                        <a:lumMod val="50000"/>
                        <a:lumOff val="50000"/>
                      </a:schemeClr>
                    </a:solidFill>
                  </a:tcPr>
                </a:tc>
                <a:extLst>
                  <a:ext uri="{0D108BD9-81ED-4DB2-BD59-A6C34878D82A}">
                    <a16:rowId xmlns:a16="http://schemas.microsoft.com/office/drawing/2014/main" val="1410422820"/>
                  </a:ext>
                </a:extLst>
              </a:tr>
              <a:tr h="592621">
                <a:tc>
                  <a:txBody>
                    <a:bodyPr/>
                    <a:lstStyle/>
                    <a:p>
                      <a:pPr algn="ctr" fontAlgn="ctr"/>
                      <a:r>
                        <a:rPr lang="en-US" sz="1100" u="none" strike="noStrike" dirty="0">
                          <a:effectLst/>
                          <a:latin typeface="Open Sans" panose="020B0606030504020204" pitchFamily="34" charset="0"/>
                          <a:ea typeface="Open Sans" panose="020B0606030504020204" pitchFamily="34" charset="0"/>
                          <a:cs typeface="Open Sans" panose="020B0606030504020204" pitchFamily="34" charset="0"/>
                        </a:rPr>
                        <a:t>State General Fund (primarily income tax)</a:t>
                      </a:r>
                    </a:p>
                  </a:txBody>
                  <a:tcPr marL="0" marR="0" marT="0" marB="0" anchor="ctr">
                    <a:solidFill>
                      <a:schemeClr val="bg1">
                        <a:lumMod val="85000"/>
                      </a:schemeClr>
                    </a:solidFill>
                  </a:tcPr>
                </a:tc>
                <a:tc>
                  <a:txBody>
                    <a:bodyPr/>
                    <a:lstStyle/>
                    <a:p>
                      <a:pPr algn="ctr" fontAlgn="ctr"/>
                      <a:r>
                        <a:rPr lang="en-US" sz="1100" u="none" strike="noStrike" dirty="0">
                          <a:effectLst/>
                          <a:latin typeface="Open Sans" panose="020B0606030504020204" pitchFamily="34" charset="0"/>
                          <a:ea typeface="Open Sans" panose="020B0606030504020204" pitchFamily="34" charset="0"/>
                          <a:cs typeface="Open Sans" panose="020B0606030504020204" pitchFamily="34" charset="0"/>
                        </a:rPr>
                        <a:t>                     -   </a:t>
                      </a:r>
                      <a:endParaRPr lang="en-US"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tc>
                  <a:txBody>
                    <a:bodyPr/>
                    <a:lstStyle/>
                    <a:p>
                      <a:pPr algn="ctr" fontAlgn="ctr"/>
                      <a:r>
                        <a:rPr lang="en-US" sz="1100" u="none" strike="noStrike" dirty="0">
                          <a:effectLst/>
                          <a:latin typeface="Open Sans" panose="020B0606030504020204" pitchFamily="34" charset="0"/>
                          <a:ea typeface="Open Sans" panose="020B0606030504020204" pitchFamily="34" charset="0"/>
                          <a:cs typeface="Open Sans" panose="020B0606030504020204" pitchFamily="34" charset="0"/>
                        </a:rPr>
                        <a:t> $6M </a:t>
                      </a:r>
                      <a:endParaRPr lang="en-US"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tc>
                  <a:txBody>
                    <a:bodyPr/>
                    <a:lstStyle/>
                    <a:p>
                      <a:pPr algn="ctr" fontAlgn="ctr"/>
                      <a:r>
                        <a:rPr lang="en-US" sz="1100" u="none" strike="noStrike">
                          <a:effectLst/>
                          <a:latin typeface="Open Sans" panose="020B0606030504020204" pitchFamily="34" charset="0"/>
                          <a:ea typeface="Open Sans" panose="020B0606030504020204" pitchFamily="34" charset="0"/>
                          <a:cs typeface="Open Sans" panose="020B0606030504020204" pitchFamily="34" charset="0"/>
                        </a:rPr>
                        <a:t> $12M </a:t>
                      </a:r>
                      <a:endParaRPr lang="en-US" sz="11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2383452555"/>
                  </a:ext>
                </a:extLst>
              </a:tr>
              <a:tr h="395081">
                <a:tc>
                  <a:txBody>
                    <a:bodyPr/>
                    <a:lstStyle/>
                    <a:p>
                      <a:pPr algn="ctr" fontAlgn="ctr"/>
                      <a:r>
                        <a:rPr lang="en-US" sz="1100" u="none" strike="noStrike" dirty="0">
                          <a:effectLst/>
                          <a:latin typeface="Open Sans" panose="020B0606030504020204" pitchFamily="34" charset="0"/>
                          <a:ea typeface="Open Sans" panose="020B0606030504020204" pitchFamily="34" charset="0"/>
                          <a:cs typeface="Open Sans" panose="020B0606030504020204" pitchFamily="34" charset="0"/>
                        </a:rPr>
                        <a:t>Retirement Levies</a:t>
                      </a:r>
                    </a:p>
                  </a:txBody>
                  <a:tcPr marL="0" marR="0" marT="0" marB="0" anchor="ctr">
                    <a:solidFill>
                      <a:schemeClr val="bg1">
                        <a:lumMod val="85000"/>
                      </a:schemeClr>
                    </a:solidFill>
                  </a:tcPr>
                </a:tc>
                <a:tc>
                  <a:txBody>
                    <a:bodyPr/>
                    <a:lstStyle/>
                    <a:p>
                      <a:pPr algn="ctr" fontAlgn="ctr"/>
                      <a:r>
                        <a:rPr lang="en-US" sz="1100" u="none" strike="noStrike" dirty="0">
                          <a:effectLst/>
                          <a:latin typeface="Open Sans" panose="020B0606030504020204" pitchFamily="34" charset="0"/>
                          <a:ea typeface="Open Sans" panose="020B0606030504020204" pitchFamily="34" charset="0"/>
                          <a:cs typeface="Open Sans" panose="020B0606030504020204" pitchFamily="34" charset="0"/>
                        </a:rPr>
                        <a:t>                    -   </a:t>
                      </a:r>
                      <a:endParaRPr lang="en-US"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tc>
                  <a:txBody>
                    <a:bodyPr/>
                    <a:lstStyle/>
                    <a:p>
                      <a:pPr algn="ctr" fontAlgn="ctr"/>
                      <a:r>
                        <a:rPr lang="en-US" sz="1100" u="none" strike="noStrike" dirty="0">
                          <a:effectLst/>
                          <a:latin typeface="Open Sans" panose="020B0606030504020204" pitchFamily="34" charset="0"/>
                          <a:ea typeface="Open Sans" panose="020B0606030504020204" pitchFamily="34" charset="0"/>
                          <a:cs typeface="Open Sans" panose="020B0606030504020204" pitchFamily="34" charset="0"/>
                        </a:rPr>
                        <a:t> ($6M) </a:t>
                      </a:r>
                      <a:endParaRPr lang="en-US"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tc>
                  <a:txBody>
                    <a:bodyPr/>
                    <a:lstStyle/>
                    <a:p>
                      <a:pPr algn="ctr" fontAlgn="ctr"/>
                      <a:r>
                        <a:rPr lang="en-US" sz="1100" u="none" strike="noStrike" dirty="0">
                          <a:effectLst/>
                          <a:latin typeface="Open Sans" panose="020B0606030504020204" pitchFamily="34" charset="0"/>
                          <a:ea typeface="Open Sans" panose="020B0606030504020204" pitchFamily="34" charset="0"/>
                          <a:cs typeface="Open Sans" panose="020B0606030504020204" pitchFamily="34" charset="0"/>
                        </a:rPr>
                        <a:t> ($12M) </a:t>
                      </a:r>
                      <a:endParaRPr lang="en-US"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3122234850"/>
                  </a:ext>
                </a:extLst>
              </a:tr>
            </a:tbl>
          </a:graphicData>
        </a:graphic>
      </p:graphicFrame>
      <p:pic>
        <p:nvPicPr>
          <p:cNvPr id="5" name="Picture 4">
            <a:extLst>
              <a:ext uri="{FF2B5EF4-FFF2-40B4-BE49-F238E27FC236}">
                <a16:creationId xmlns:a16="http://schemas.microsoft.com/office/drawing/2014/main" id="{8BCA4B6F-D1D7-A769-0AAA-36CDF17C5BB4}"/>
              </a:ext>
            </a:extLst>
          </p:cNvPr>
          <p:cNvPicPr>
            <a:picLocks noChangeAspect="1"/>
          </p:cNvPicPr>
          <p:nvPr/>
        </p:nvPicPr>
        <p:blipFill>
          <a:blip r:embed="rId5"/>
          <a:stretch>
            <a:fillRect/>
          </a:stretch>
        </p:blipFill>
        <p:spPr>
          <a:xfrm>
            <a:off x="9091573" y="3241291"/>
            <a:ext cx="3100426" cy="2623437"/>
          </a:xfrm>
          <a:prstGeom prst="rect">
            <a:avLst/>
          </a:prstGeom>
        </p:spPr>
      </p:pic>
    </p:spTree>
    <p:extLst>
      <p:ext uri="{BB962C8B-B14F-4D97-AF65-F5344CB8AC3E}">
        <p14:creationId xmlns:p14="http://schemas.microsoft.com/office/powerpoint/2010/main" val="863245361"/>
      </p:ext>
    </p:extLst>
  </p:cSld>
  <p:clrMapOvr>
    <a:masterClrMapping/>
  </p:clrMapOvr>
</p:sld>
</file>

<file path=ppt/theme/theme1.xml><?xml version="1.0" encoding="utf-8"?>
<a:theme xmlns:a="http://schemas.openxmlformats.org/drawingml/2006/main" name="1_Office Theme">
  <a:themeElements>
    <a:clrScheme name="LFD Custom 1">
      <a:dk1>
        <a:sysClr val="windowText" lastClr="000000"/>
      </a:dk1>
      <a:lt1>
        <a:sysClr val="window" lastClr="FFFFFF"/>
      </a:lt1>
      <a:dk2>
        <a:srgbClr val="3D6A50"/>
      </a:dk2>
      <a:lt2>
        <a:srgbClr val="B5D9B5"/>
      </a:lt2>
      <a:accent1>
        <a:srgbClr val="CCD173"/>
      </a:accent1>
      <a:accent2>
        <a:srgbClr val="949A78"/>
      </a:accent2>
      <a:accent3>
        <a:srgbClr val="3D5B72"/>
      </a:accent3>
      <a:accent4>
        <a:srgbClr val="5A9792"/>
      </a:accent4>
      <a:accent5>
        <a:srgbClr val="BC935D"/>
      </a:accent5>
      <a:accent6>
        <a:srgbClr val="6F5D63"/>
      </a:accent6>
      <a:hlink>
        <a:srgbClr val="0563C1"/>
      </a:hlink>
      <a:folHlink>
        <a:srgbClr val="954F72"/>
      </a:folHlink>
    </a:clrScheme>
    <a:fontScheme name="Presiding Officer Manual">
      <a:majorFont>
        <a:latin typeface="Josefin Sans"/>
        <a:ea typeface=""/>
        <a:cs typeface=""/>
      </a:majorFont>
      <a:minorFont>
        <a:latin typeface="Cambr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Presentation-Standard-Widescreen-Template-2023.potx" id="{7B9AA819-1248-4BC0-94AA-BE1AE08B250A}" vid="{02D33481-D830-4B19-9347-EF7C5084A034}"/>
    </a:ext>
  </a:extLst>
</a:theme>
</file>

<file path=ppt/theme/theme2.xml><?xml version="1.0" encoding="utf-8"?>
<a:theme xmlns:a="http://schemas.openxmlformats.org/drawingml/2006/main" name="Custom Design">
  <a:themeElements>
    <a:clrScheme name="LFD Custom 1">
      <a:dk1>
        <a:sysClr val="windowText" lastClr="000000"/>
      </a:dk1>
      <a:lt1>
        <a:sysClr val="window" lastClr="FFFFFF"/>
      </a:lt1>
      <a:dk2>
        <a:srgbClr val="3D6A50"/>
      </a:dk2>
      <a:lt2>
        <a:srgbClr val="B5D9B5"/>
      </a:lt2>
      <a:accent1>
        <a:srgbClr val="CCD173"/>
      </a:accent1>
      <a:accent2>
        <a:srgbClr val="949A78"/>
      </a:accent2>
      <a:accent3>
        <a:srgbClr val="3D5B72"/>
      </a:accent3>
      <a:accent4>
        <a:srgbClr val="5A9792"/>
      </a:accent4>
      <a:accent5>
        <a:srgbClr val="BC935D"/>
      </a:accent5>
      <a:accent6>
        <a:srgbClr val="6F5D63"/>
      </a:accent6>
      <a:hlink>
        <a:srgbClr val="0563C1"/>
      </a:hlink>
      <a:folHlink>
        <a:srgbClr val="954F72"/>
      </a:folHlink>
    </a:clrScheme>
    <a:fontScheme name="Presiding Officer Manual">
      <a:majorFont>
        <a:latin typeface="Josefin Sans"/>
        <a:ea typeface=""/>
        <a:cs typeface=""/>
      </a:majorFont>
      <a:minorFont>
        <a:latin typeface="Cambr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Presentation-Standard-Widescreen-Template-2023.potx" id="{7B9AA819-1248-4BC0-94AA-BE1AE08B250A}" vid="{0B97EABB-1FCA-46DC-B40E-6878EC35F42A}"/>
    </a:ext>
  </a:extLst>
</a:theme>
</file>

<file path=ppt/theme/theme3.xml><?xml version="1.0" encoding="utf-8"?>
<a:theme xmlns:a="http://schemas.openxmlformats.org/drawingml/2006/main" name="1_Custom Design">
  <a:themeElements>
    <a:clrScheme name="2023 Session Colors">
      <a:dk1>
        <a:srgbClr val="23373C"/>
      </a:dk1>
      <a:lt1>
        <a:sysClr val="window" lastClr="FFFFFF"/>
      </a:lt1>
      <a:dk2>
        <a:srgbClr val="61767C"/>
      </a:dk2>
      <a:lt2>
        <a:srgbClr val="FFFFFF"/>
      </a:lt2>
      <a:accent1>
        <a:srgbClr val="BECCCF"/>
      </a:accent1>
      <a:accent2>
        <a:srgbClr val="23373C"/>
      </a:accent2>
      <a:accent3>
        <a:srgbClr val="DFCEB8"/>
      </a:accent3>
      <a:accent4>
        <a:srgbClr val="DBAC82"/>
      </a:accent4>
      <a:accent5>
        <a:srgbClr val="D9D9D9"/>
      </a:accent5>
      <a:accent6>
        <a:srgbClr val="B9D1C6"/>
      </a:accent6>
      <a:hlink>
        <a:srgbClr val="DBAC82"/>
      </a:hlink>
      <a:folHlink>
        <a:srgbClr val="B9D1C6"/>
      </a:folHlink>
    </a:clrScheme>
    <a:fontScheme name="Presiding Officer Manual">
      <a:majorFont>
        <a:latin typeface="Josefin Sans"/>
        <a:ea typeface=""/>
        <a:cs typeface=""/>
      </a:majorFont>
      <a:minorFont>
        <a:latin typeface="Cambr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Presentation-Standard-Widescreen-Template-2023.potx" id="{7B9AA819-1248-4BC0-94AA-BE1AE08B250A}" vid="{3D49B8E2-E40B-49A8-81C8-91A5CB643E7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Powerpoint-Presentation-Standard-Widescreen-Template-2023</Template>
  <TotalTime>41</TotalTime>
  <Words>1867</Words>
  <Application>Microsoft Office PowerPoint</Application>
  <PresentationFormat>Widescreen</PresentationFormat>
  <Paragraphs>316</Paragraphs>
  <Slides>13</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13</vt:i4>
      </vt:variant>
    </vt:vector>
  </HeadingPairs>
  <TitlesOfParts>
    <vt:vector size="22" baseType="lpstr">
      <vt:lpstr>Arial</vt:lpstr>
      <vt:lpstr>Calibri</vt:lpstr>
      <vt:lpstr>Cambria</vt:lpstr>
      <vt:lpstr>Josefin Sans</vt:lpstr>
      <vt:lpstr>Open Sans</vt:lpstr>
      <vt:lpstr>Open Sans</vt:lpstr>
      <vt:lpstr>1_Office Theme</vt:lpstr>
      <vt:lpstr>Custom Design</vt:lpstr>
      <vt:lpstr>1_Custom Design</vt:lpstr>
      <vt:lpstr>PTAC Education Subcommittee  GTB &amp; SEPTR Scenarios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Megan</dc:creator>
  <cp:lastModifiedBy>Pattin, Julia</cp:lastModifiedBy>
  <cp:revision>1</cp:revision>
  <cp:lastPrinted>2024-04-02T23:30:55Z</cp:lastPrinted>
  <dcterms:created xsi:type="dcterms:W3CDTF">2024-03-27T17:25:10Z</dcterms:created>
  <dcterms:modified xsi:type="dcterms:W3CDTF">2024-05-22T20:26:51Z</dcterms:modified>
</cp:coreProperties>
</file>