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456" r:id="rId2"/>
    <p:sldId id="431" r:id="rId3"/>
    <p:sldId id="437" r:id="rId4"/>
    <p:sldId id="276" r:id="rId5"/>
    <p:sldId id="438" r:id="rId6"/>
    <p:sldId id="443" r:id="rId7"/>
    <p:sldId id="444" r:id="rId8"/>
    <p:sldId id="445" r:id="rId9"/>
    <p:sldId id="450" r:id="rId10"/>
    <p:sldId id="455" r:id="rId11"/>
    <p:sldId id="451" r:id="rId12"/>
    <p:sldId id="452" r:id="rId13"/>
    <p:sldId id="453" r:id="rId14"/>
    <p:sldId id="454" r:id="rId15"/>
    <p:sldId id="457" r:id="rId16"/>
    <p:sldId id="460" r:id="rId17"/>
    <p:sldId id="458" r:id="rId18"/>
    <p:sldId id="459"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1"/>
    <p:restoredTop sz="9469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_rels/data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hyperlink" Target="http://laws.leg.mt.gov/legprd/LAW0203W$BSRV.ActionQuery?P_SESS=20231&amp;P_BLTP_BILL_TYP_CD=HB&amp;P_BILL_NO=774&amp;P_BILL_DFT_NO=&amp;P_CHPT_NO=&amp;Z_ACTION=Find&amp;P_ENTY_ID_SEQ2=&amp;P_SBJT_SBJ_CD=&amp;P_ENTY_ID_SEQ=" TargetMode="External"/></Relationships>
</file>

<file path=ppt/diagrams/_rels/drawing2.xml.rels><?xml version="1.0" encoding="UTF-8" standalone="yes"?>
<Relationships xmlns="http://schemas.openxmlformats.org/package/2006/relationships"><Relationship Id="rId2" Type="http://schemas.openxmlformats.org/officeDocument/2006/relationships/hyperlink" Target="http://laws.leg.mt.gov/legprd/LAW0203W$BSRV.ActionQuery?P_SESS=20231&amp;P_BLTP_BILL_TYP_CD=HB&amp;P_BILL_NO=774&amp;P_BILL_DFT_NO=&amp;P_CHPT_NO=&amp;Z_ACTION=Find&amp;P_ENTY_ID_SEQ2=&amp;P_SBJT_SBJ_CD=&amp;P_ENTY_ID_SEQ=" TargetMode="External"/><Relationship Id="rId1" Type="http://schemas.openxmlformats.org/officeDocument/2006/relationships/image" Target="../media/image1.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F4264C91-02A0-4890-BCD5-8BA4A1734083}"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BF03D081-64C0-4686-A8F7-79882DC9EA09}">
      <dgm:prSet/>
      <dgm:spPr/>
      <dgm:t>
        <a:bodyPr/>
        <a:lstStyle/>
        <a:p>
          <a:pPr>
            <a:lnSpc>
              <a:spcPct val="100000"/>
            </a:lnSpc>
          </a:pPr>
          <a:r>
            <a:rPr lang="en-US"/>
            <a:t>November </a:t>
          </a:r>
          <a:r>
            <a:rPr lang="en-US" dirty="0"/>
            <a:t>even-year school elections and other options for turnout and passage rate requirements</a:t>
          </a:r>
          <a:br>
            <a:rPr lang="en-US" dirty="0"/>
          </a:br>
          <a:endParaRPr lang="en-US" dirty="0"/>
        </a:p>
      </dgm:t>
    </dgm:pt>
    <dgm:pt modelId="{4C70BA69-A6A1-4B61-83FC-83327016648E}" type="parTrans" cxnId="{B1FD0D3D-DF00-4BF8-B4E3-162AE692A584}">
      <dgm:prSet/>
      <dgm:spPr/>
      <dgm:t>
        <a:bodyPr/>
        <a:lstStyle/>
        <a:p>
          <a:endParaRPr lang="en-US"/>
        </a:p>
      </dgm:t>
    </dgm:pt>
    <dgm:pt modelId="{0B82F188-9CF6-47DD-A1A8-94F6BA01B3BC}" type="sibTrans" cxnId="{B1FD0D3D-DF00-4BF8-B4E3-162AE692A584}">
      <dgm:prSet/>
      <dgm:spPr/>
      <dgm:t>
        <a:bodyPr/>
        <a:lstStyle/>
        <a:p>
          <a:endParaRPr lang="en-US"/>
        </a:p>
      </dgm:t>
    </dgm:pt>
    <dgm:pt modelId="{FD400348-4D1F-9046-9A86-C4E81A4DD5BC}" type="pres">
      <dgm:prSet presAssocID="{F4264C91-02A0-4890-BCD5-8BA4A1734083}" presName="vert0" presStyleCnt="0">
        <dgm:presLayoutVars>
          <dgm:dir/>
          <dgm:animOne val="branch"/>
          <dgm:animLvl val="lvl"/>
        </dgm:presLayoutVars>
      </dgm:prSet>
      <dgm:spPr/>
    </dgm:pt>
    <dgm:pt modelId="{D9B4703C-5737-CB44-91F3-63EF7265BE30}" type="pres">
      <dgm:prSet presAssocID="{BF03D081-64C0-4686-A8F7-79882DC9EA09}" presName="thickLine" presStyleLbl="alignNode1" presStyleIdx="0" presStyleCnt="1"/>
      <dgm:spPr/>
    </dgm:pt>
    <dgm:pt modelId="{62E698B0-2A80-0A48-8BA9-63B728506064}" type="pres">
      <dgm:prSet presAssocID="{BF03D081-64C0-4686-A8F7-79882DC9EA09}" presName="horz1" presStyleCnt="0"/>
      <dgm:spPr/>
    </dgm:pt>
    <dgm:pt modelId="{8A90120B-9241-2145-8351-6B7CE28EDD3D}" type="pres">
      <dgm:prSet presAssocID="{BF03D081-64C0-4686-A8F7-79882DC9EA09}" presName="tx1" presStyleLbl="revTx" presStyleIdx="0" presStyleCnt="1"/>
      <dgm:spPr/>
    </dgm:pt>
    <dgm:pt modelId="{4C1CABD3-AB6B-114F-A1CA-CF0142108EA5}" type="pres">
      <dgm:prSet presAssocID="{BF03D081-64C0-4686-A8F7-79882DC9EA09}" presName="vert1" presStyleCnt="0"/>
      <dgm:spPr/>
    </dgm:pt>
  </dgm:ptLst>
  <dgm:cxnLst>
    <dgm:cxn modelId="{B1FD0D3D-DF00-4BF8-B4E3-162AE692A584}" srcId="{F4264C91-02A0-4890-BCD5-8BA4A1734083}" destId="{BF03D081-64C0-4686-A8F7-79882DC9EA09}" srcOrd="0" destOrd="0" parTransId="{4C70BA69-A6A1-4B61-83FC-83327016648E}" sibTransId="{0B82F188-9CF6-47DD-A1A8-94F6BA01B3BC}"/>
    <dgm:cxn modelId="{00F296D2-5683-AB40-8F40-DAB5EDC77A8F}" type="presOf" srcId="{BF03D081-64C0-4686-A8F7-79882DC9EA09}" destId="{8A90120B-9241-2145-8351-6B7CE28EDD3D}" srcOrd="0" destOrd="0" presId="urn:microsoft.com/office/officeart/2008/layout/LinedList"/>
    <dgm:cxn modelId="{75C2D0DE-DB54-594C-A169-79F87DB1F049}" type="presOf" srcId="{F4264C91-02A0-4890-BCD5-8BA4A1734083}" destId="{FD400348-4D1F-9046-9A86-C4E81A4DD5BC}" srcOrd="0" destOrd="0" presId="urn:microsoft.com/office/officeart/2008/layout/LinedList"/>
    <dgm:cxn modelId="{E562082A-AEA4-794E-92BA-620919F3B957}" type="presParOf" srcId="{FD400348-4D1F-9046-9A86-C4E81A4DD5BC}" destId="{D9B4703C-5737-CB44-91F3-63EF7265BE30}" srcOrd="0" destOrd="0" presId="urn:microsoft.com/office/officeart/2008/layout/LinedList"/>
    <dgm:cxn modelId="{D6485CF5-E4E5-2245-84E3-6C79A22863ED}" type="presParOf" srcId="{FD400348-4D1F-9046-9A86-C4E81A4DD5BC}" destId="{62E698B0-2A80-0A48-8BA9-63B728506064}" srcOrd="1" destOrd="0" presId="urn:microsoft.com/office/officeart/2008/layout/LinedList"/>
    <dgm:cxn modelId="{5E24A922-B0F2-AE4B-8A99-491D5C84ADC3}" type="presParOf" srcId="{62E698B0-2A80-0A48-8BA9-63B728506064}" destId="{8A90120B-9241-2145-8351-6B7CE28EDD3D}" srcOrd="0" destOrd="0" presId="urn:microsoft.com/office/officeart/2008/layout/LinedList"/>
    <dgm:cxn modelId="{170CE966-3070-F543-84C8-6129DE92F438}" type="presParOf" srcId="{62E698B0-2A80-0A48-8BA9-63B728506064}" destId="{4C1CABD3-AB6B-114F-A1CA-CF0142108EA5}"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4237607-5E96-4B86-B7E0-6B879E8B63CA}"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071D15BA-B42D-49F4-8953-6016977B43BA}">
      <dgm:prSet/>
      <dgm:spPr/>
      <dgm:t>
        <a:bodyPr/>
        <a:lstStyle/>
        <a:p>
          <a:r>
            <a:rPr lang="en-US" dirty="0"/>
            <a:t>The Legislature has previously, and the Property Tax Taskforce has currently, expressed an interest in determining the feasibility of moving the current May school district election to coincide with the November general election in even years.</a:t>
          </a:r>
        </a:p>
      </dgm:t>
    </dgm:pt>
    <dgm:pt modelId="{6B2ED299-EF9F-44C8-AF1D-5CC013C1D42C}" type="parTrans" cxnId="{B6DD7020-3BEC-4EC7-8555-62B50C3D575F}">
      <dgm:prSet/>
      <dgm:spPr/>
      <dgm:t>
        <a:bodyPr/>
        <a:lstStyle/>
        <a:p>
          <a:endParaRPr lang="en-US"/>
        </a:p>
      </dgm:t>
    </dgm:pt>
    <dgm:pt modelId="{C89E6B16-255C-4B3B-9AFD-8A42D63ADB0B}" type="sibTrans" cxnId="{B6DD7020-3BEC-4EC7-8555-62B50C3D575F}">
      <dgm:prSet/>
      <dgm:spPr/>
      <dgm:t>
        <a:bodyPr/>
        <a:lstStyle/>
        <a:p>
          <a:endParaRPr lang="en-US"/>
        </a:p>
      </dgm:t>
    </dgm:pt>
    <dgm:pt modelId="{7FDF0500-48C0-4662-80FB-6AC658E06B11}">
      <dgm:prSet/>
      <dgm:spPr/>
      <dgm:t>
        <a:bodyPr/>
        <a:lstStyle/>
        <a:p>
          <a:r>
            <a:rPr lang="en-US" dirty="0"/>
            <a:t>The introduction of </a:t>
          </a:r>
          <a:r>
            <a:rPr lang="en-US" dirty="0">
              <a:solidFill>
                <a:srgbClr val="FFFF00"/>
              </a:solidFill>
              <a:hlinkClick xmlns:r="http://schemas.openxmlformats.org/officeDocument/2006/relationships" r:id="rId1">
                <a:extLst>
                  <a:ext uri="{A12FA001-AC4F-418D-AE19-62706E023703}">
                    <ahyp:hlinkClr xmlns:ahyp="http://schemas.microsoft.com/office/drawing/2018/hyperlinkcolor" val="tx"/>
                  </a:ext>
                </a:extLst>
              </a:hlinkClick>
            </a:rPr>
            <a:t>House Bill 774</a:t>
          </a:r>
          <a:r>
            <a:rPr lang="en-US" u="sng" dirty="0">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 </a:t>
          </a:r>
          <a:r>
            <a:rPr lang="en-US" u="none" dirty="0">
              <a:solidFill>
                <a:schemeClr val="bg1"/>
              </a:solidFill>
            </a:rPr>
            <a:t>(</a:t>
          </a:r>
          <a:r>
            <a:rPr lang="en-US" dirty="0"/>
            <a:t>Rep Hopkins, R.) in the 2023 Legislative Session is the most recent and visible example of legislation proposing this change. </a:t>
          </a:r>
        </a:p>
      </dgm:t>
    </dgm:pt>
    <dgm:pt modelId="{5EB47E53-062A-4746-98E6-B5026C75F91A}" type="parTrans" cxnId="{67EDADC8-26A6-40AC-9960-9376C5EC128F}">
      <dgm:prSet/>
      <dgm:spPr/>
      <dgm:t>
        <a:bodyPr/>
        <a:lstStyle/>
        <a:p>
          <a:endParaRPr lang="en-US"/>
        </a:p>
      </dgm:t>
    </dgm:pt>
    <dgm:pt modelId="{7941CAAC-9292-4182-BA5D-9790C26F23DD}" type="sibTrans" cxnId="{67EDADC8-26A6-40AC-9960-9376C5EC128F}">
      <dgm:prSet/>
      <dgm:spPr/>
      <dgm:t>
        <a:bodyPr/>
        <a:lstStyle/>
        <a:p>
          <a:endParaRPr lang="en-US"/>
        </a:p>
      </dgm:t>
    </dgm:pt>
    <dgm:pt modelId="{506ACE2B-B9D5-4A69-AFDB-D0403AA95A7D}">
      <dgm:prSet/>
      <dgm:spPr/>
      <dgm:t>
        <a:bodyPr/>
        <a:lstStyle/>
        <a:p>
          <a:r>
            <a:rPr lang="en-US" dirty="0"/>
            <a:t>Proponents of a November general election have cited the consistent higher turnout in such elections as an opportune time to ensure that passage or failure of levies and election of trustees is made by the highest number of voters possible.</a:t>
          </a:r>
        </a:p>
      </dgm:t>
    </dgm:pt>
    <dgm:pt modelId="{DE8D6099-74E6-4880-ABCF-FA967092800F}" type="parTrans" cxnId="{1CC9A10A-A803-46F9-A8A8-3A097187136A}">
      <dgm:prSet/>
      <dgm:spPr/>
      <dgm:t>
        <a:bodyPr/>
        <a:lstStyle/>
        <a:p>
          <a:endParaRPr lang="en-US"/>
        </a:p>
      </dgm:t>
    </dgm:pt>
    <dgm:pt modelId="{B85A7F2C-C236-4653-9F0A-073295F001A4}" type="sibTrans" cxnId="{1CC9A10A-A803-46F9-A8A8-3A097187136A}">
      <dgm:prSet/>
      <dgm:spPr/>
      <dgm:t>
        <a:bodyPr/>
        <a:lstStyle/>
        <a:p>
          <a:endParaRPr lang="en-US"/>
        </a:p>
      </dgm:t>
    </dgm:pt>
    <dgm:pt modelId="{66851EB9-7719-440D-A4AC-AE2C5B440B10}" type="pres">
      <dgm:prSet presAssocID="{C4237607-5E96-4B86-B7E0-6B879E8B63CA}" presName="root" presStyleCnt="0">
        <dgm:presLayoutVars>
          <dgm:dir/>
          <dgm:resizeHandles val="exact"/>
        </dgm:presLayoutVars>
      </dgm:prSet>
      <dgm:spPr/>
    </dgm:pt>
    <dgm:pt modelId="{96D98266-AB33-4E23-9DC9-E65F272E82F8}" type="pres">
      <dgm:prSet presAssocID="{071D15BA-B42D-49F4-8953-6016977B43BA}" presName="compNode" presStyleCnt="0"/>
      <dgm:spPr/>
    </dgm:pt>
    <dgm:pt modelId="{24DAE93F-427D-4113-B062-2840865FE687}" type="pres">
      <dgm:prSet presAssocID="{071D15BA-B42D-49F4-8953-6016977B43BA}" presName="bgRect" presStyleLbl="bgShp" presStyleIdx="0" presStyleCnt="3"/>
      <dgm:spPr/>
    </dgm:pt>
    <dgm:pt modelId="{827312BD-01D7-4E29-A1F9-FCE2B58C9EAD}" type="pres">
      <dgm:prSet presAssocID="{071D15BA-B42D-49F4-8953-6016977B43BA}" presName="iconRect" presStyleLbl="node1" presStyleIdx="0" presStyleCnt="3"/>
      <dgm:spPr>
        <a:blipFill rotWithShape="1">
          <a:blip xmlns:r="http://schemas.openxmlformats.org/officeDocument/2006/relationships" r:embed="rId2"/>
          <a:srcRect/>
          <a:stretch>
            <a:fillRect t="-46000" b="-46000"/>
          </a:stretch>
        </a:blipFill>
        <a:ln>
          <a:noFill/>
        </a:ln>
      </dgm:spPr>
      <dgm:extLst>
        <a:ext uri="{E40237B7-FDA0-4F09-8148-C483321AD2D9}">
          <dgm14:cNvPr xmlns:dgm14="http://schemas.microsoft.com/office/drawing/2010/diagram" id="0" name="" descr="Bank"/>
        </a:ext>
      </dgm:extLst>
    </dgm:pt>
    <dgm:pt modelId="{61D2D35D-D7FF-4DBE-9266-626DD5A8AF38}" type="pres">
      <dgm:prSet presAssocID="{071D15BA-B42D-49F4-8953-6016977B43BA}" presName="spaceRect" presStyleCnt="0"/>
      <dgm:spPr/>
    </dgm:pt>
    <dgm:pt modelId="{E337DBAC-76E2-4438-825F-8532D49C94D0}" type="pres">
      <dgm:prSet presAssocID="{071D15BA-B42D-49F4-8953-6016977B43BA}" presName="parTx" presStyleLbl="revTx" presStyleIdx="0" presStyleCnt="3">
        <dgm:presLayoutVars>
          <dgm:chMax val="0"/>
          <dgm:chPref val="0"/>
        </dgm:presLayoutVars>
      </dgm:prSet>
      <dgm:spPr/>
    </dgm:pt>
    <dgm:pt modelId="{F4E7CB62-1A68-48F7-AC0F-A5532E71DBDD}" type="pres">
      <dgm:prSet presAssocID="{C89E6B16-255C-4B3B-9AFD-8A42D63ADB0B}" presName="sibTrans" presStyleCnt="0"/>
      <dgm:spPr/>
    </dgm:pt>
    <dgm:pt modelId="{D263AD4E-4D77-492D-9D08-8FFD6CE5D6E1}" type="pres">
      <dgm:prSet presAssocID="{7FDF0500-48C0-4662-80FB-6AC658E06B11}" presName="compNode" presStyleCnt="0"/>
      <dgm:spPr/>
    </dgm:pt>
    <dgm:pt modelId="{34333BA7-FBE8-4DCE-8156-4F88CF59E8C5}" type="pres">
      <dgm:prSet presAssocID="{7FDF0500-48C0-4662-80FB-6AC658E06B11}" presName="bgRect" presStyleLbl="bgShp" presStyleIdx="1" presStyleCnt="3"/>
      <dgm:spPr/>
    </dgm:pt>
    <dgm:pt modelId="{8AD94078-5F08-4024-AB56-4AF72B43ABC7}" type="pres">
      <dgm:prSet presAssocID="{7FDF0500-48C0-4662-80FB-6AC658E06B11}" presName="iconRect" presStyleLbl="node1" presStyleIdx="1" presStyleCnt="3"/>
      <dgm:spPr>
        <a:blipFill rotWithShape="1">
          <a:blip xmlns:r="http://schemas.openxmlformats.org/officeDocument/2006/relationships" r:embed="rId2"/>
          <a:srcRect/>
          <a:stretch>
            <a:fillRect t="-46000" b="-46000"/>
          </a:stretch>
        </a:blipFill>
        <a:ln>
          <a:noFill/>
        </a:ln>
      </dgm:spPr>
    </dgm:pt>
    <dgm:pt modelId="{C7E5685B-D28E-4B3F-9240-C647468CE3E3}" type="pres">
      <dgm:prSet presAssocID="{7FDF0500-48C0-4662-80FB-6AC658E06B11}" presName="spaceRect" presStyleCnt="0"/>
      <dgm:spPr/>
    </dgm:pt>
    <dgm:pt modelId="{206149CE-D0FF-45E0-AFD0-3058588D0B2F}" type="pres">
      <dgm:prSet presAssocID="{7FDF0500-48C0-4662-80FB-6AC658E06B11}" presName="parTx" presStyleLbl="revTx" presStyleIdx="1" presStyleCnt="3">
        <dgm:presLayoutVars>
          <dgm:chMax val="0"/>
          <dgm:chPref val="0"/>
        </dgm:presLayoutVars>
      </dgm:prSet>
      <dgm:spPr/>
    </dgm:pt>
    <dgm:pt modelId="{9D84844C-9E68-46DD-A607-4F0F4A74D00A}" type="pres">
      <dgm:prSet presAssocID="{7941CAAC-9292-4182-BA5D-9790C26F23DD}" presName="sibTrans" presStyleCnt="0"/>
      <dgm:spPr/>
    </dgm:pt>
    <dgm:pt modelId="{D80067B8-ECDD-47DF-9E3D-9786F7B58796}" type="pres">
      <dgm:prSet presAssocID="{506ACE2B-B9D5-4A69-AFDB-D0403AA95A7D}" presName="compNode" presStyleCnt="0"/>
      <dgm:spPr/>
    </dgm:pt>
    <dgm:pt modelId="{90401D31-50F7-4F0C-BBBD-857DD7F1EA87}" type="pres">
      <dgm:prSet presAssocID="{506ACE2B-B9D5-4A69-AFDB-D0403AA95A7D}" presName="bgRect" presStyleLbl="bgShp" presStyleIdx="2" presStyleCnt="3"/>
      <dgm:spPr/>
    </dgm:pt>
    <dgm:pt modelId="{3C7C29EC-3005-48E6-A426-FA5E10C9758C}" type="pres">
      <dgm:prSet presAssocID="{506ACE2B-B9D5-4A69-AFDB-D0403AA95A7D}" presName="iconRect" presStyleLbl="node1" presStyleIdx="2" presStyleCnt="3"/>
      <dgm:spPr>
        <a:blipFill rotWithShape="1">
          <a:blip xmlns:r="http://schemas.openxmlformats.org/officeDocument/2006/relationships" r:embed="rId2"/>
          <a:srcRect/>
          <a:stretch>
            <a:fillRect t="-46000" b="-46000"/>
          </a:stretch>
        </a:blipFill>
        <a:ln>
          <a:noFill/>
        </a:ln>
      </dgm:spPr>
      <dgm:extLst>
        <a:ext uri="{E40237B7-FDA0-4F09-8148-C483321AD2D9}">
          <dgm14:cNvPr xmlns:dgm14="http://schemas.microsoft.com/office/drawing/2010/diagram" id="0" name="" descr="Gavel"/>
        </a:ext>
      </dgm:extLst>
    </dgm:pt>
    <dgm:pt modelId="{5206605B-EDF1-4F53-B319-C9997ACBAA0A}" type="pres">
      <dgm:prSet presAssocID="{506ACE2B-B9D5-4A69-AFDB-D0403AA95A7D}" presName="spaceRect" presStyleCnt="0"/>
      <dgm:spPr/>
    </dgm:pt>
    <dgm:pt modelId="{CA07FFE1-78B8-4053-BDEA-CADE0D467E47}" type="pres">
      <dgm:prSet presAssocID="{506ACE2B-B9D5-4A69-AFDB-D0403AA95A7D}" presName="parTx" presStyleLbl="revTx" presStyleIdx="2" presStyleCnt="3">
        <dgm:presLayoutVars>
          <dgm:chMax val="0"/>
          <dgm:chPref val="0"/>
        </dgm:presLayoutVars>
      </dgm:prSet>
      <dgm:spPr/>
    </dgm:pt>
  </dgm:ptLst>
  <dgm:cxnLst>
    <dgm:cxn modelId="{1CC9A10A-A803-46F9-A8A8-3A097187136A}" srcId="{C4237607-5E96-4B86-B7E0-6B879E8B63CA}" destId="{506ACE2B-B9D5-4A69-AFDB-D0403AA95A7D}" srcOrd="2" destOrd="0" parTransId="{DE8D6099-74E6-4880-ABCF-FA967092800F}" sibTransId="{B85A7F2C-C236-4653-9F0A-073295F001A4}"/>
    <dgm:cxn modelId="{B6DD7020-3BEC-4EC7-8555-62B50C3D575F}" srcId="{C4237607-5E96-4B86-B7E0-6B879E8B63CA}" destId="{071D15BA-B42D-49F4-8953-6016977B43BA}" srcOrd="0" destOrd="0" parTransId="{6B2ED299-EF9F-44C8-AF1D-5CC013C1D42C}" sibTransId="{C89E6B16-255C-4B3B-9AFD-8A42D63ADB0B}"/>
    <dgm:cxn modelId="{482EC231-FDC7-40AF-B29E-AE2E5E930596}" type="presOf" srcId="{071D15BA-B42D-49F4-8953-6016977B43BA}" destId="{E337DBAC-76E2-4438-825F-8532D49C94D0}" srcOrd="0" destOrd="0" presId="urn:microsoft.com/office/officeart/2018/2/layout/IconVerticalSolidList"/>
    <dgm:cxn modelId="{9E623564-D954-4D64-94D9-6981AF186EA9}" type="presOf" srcId="{C4237607-5E96-4B86-B7E0-6B879E8B63CA}" destId="{66851EB9-7719-440D-A4AC-AE2C5B440B10}" srcOrd="0" destOrd="0" presId="urn:microsoft.com/office/officeart/2018/2/layout/IconVerticalSolidList"/>
    <dgm:cxn modelId="{14258E76-FB4F-44C2-9C38-8294D13EB26E}" type="presOf" srcId="{7FDF0500-48C0-4662-80FB-6AC658E06B11}" destId="{206149CE-D0FF-45E0-AFD0-3058588D0B2F}" srcOrd="0" destOrd="0" presId="urn:microsoft.com/office/officeart/2018/2/layout/IconVerticalSolidList"/>
    <dgm:cxn modelId="{B37503C6-9CC2-40C4-9F79-9FB7FC6D67DF}" type="presOf" srcId="{506ACE2B-B9D5-4A69-AFDB-D0403AA95A7D}" destId="{CA07FFE1-78B8-4053-BDEA-CADE0D467E47}" srcOrd="0" destOrd="0" presId="urn:microsoft.com/office/officeart/2018/2/layout/IconVerticalSolidList"/>
    <dgm:cxn modelId="{67EDADC8-26A6-40AC-9960-9376C5EC128F}" srcId="{C4237607-5E96-4B86-B7E0-6B879E8B63CA}" destId="{7FDF0500-48C0-4662-80FB-6AC658E06B11}" srcOrd="1" destOrd="0" parTransId="{5EB47E53-062A-4746-98E6-B5026C75F91A}" sibTransId="{7941CAAC-9292-4182-BA5D-9790C26F23DD}"/>
    <dgm:cxn modelId="{0EAC2650-DB67-4B62-85C0-FB1587F4506C}" type="presParOf" srcId="{66851EB9-7719-440D-A4AC-AE2C5B440B10}" destId="{96D98266-AB33-4E23-9DC9-E65F272E82F8}" srcOrd="0" destOrd="0" presId="urn:microsoft.com/office/officeart/2018/2/layout/IconVerticalSolidList"/>
    <dgm:cxn modelId="{6308F21C-E6AC-4B6C-BBED-2C9C959C7C51}" type="presParOf" srcId="{96D98266-AB33-4E23-9DC9-E65F272E82F8}" destId="{24DAE93F-427D-4113-B062-2840865FE687}" srcOrd="0" destOrd="0" presId="urn:microsoft.com/office/officeart/2018/2/layout/IconVerticalSolidList"/>
    <dgm:cxn modelId="{D1DA7BFF-DE2C-4B8A-81EE-10A4CF53155F}" type="presParOf" srcId="{96D98266-AB33-4E23-9DC9-E65F272E82F8}" destId="{827312BD-01D7-4E29-A1F9-FCE2B58C9EAD}" srcOrd="1" destOrd="0" presId="urn:microsoft.com/office/officeart/2018/2/layout/IconVerticalSolidList"/>
    <dgm:cxn modelId="{F55CDE67-B890-4350-B6F3-5B3751DF673B}" type="presParOf" srcId="{96D98266-AB33-4E23-9DC9-E65F272E82F8}" destId="{61D2D35D-D7FF-4DBE-9266-626DD5A8AF38}" srcOrd="2" destOrd="0" presId="urn:microsoft.com/office/officeart/2018/2/layout/IconVerticalSolidList"/>
    <dgm:cxn modelId="{74F29606-DAA3-464A-AE77-519D0EC7BB1E}" type="presParOf" srcId="{96D98266-AB33-4E23-9DC9-E65F272E82F8}" destId="{E337DBAC-76E2-4438-825F-8532D49C94D0}" srcOrd="3" destOrd="0" presId="urn:microsoft.com/office/officeart/2018/2/layout/IconVerticalSolidList"/>
    <dgm:cxn modelId="{A2654A7F-58E4-48D2-B3CF-70BFF7F7D690}" type="presParOf" srcId="{66851EB9-7719-440D-A4AC-AE2C5B440B10}" destId="{F4E7CB62-1A68-48F7-AC0F-A5532E71DBDD}" srcOrd="1" destOrd="0" presId="urn:microsoft.com/office/officeart/2018/2/layout/IconVerticalSolidList"/>
    <dgm:cxn modelId="{AF2F2F7C-C750-4C21-83D9-2EE49EF0432B}" type="presParOf" srcId="{66851EB9-7719-440D-A4AC-AE2C5B440B10}" destId="{D263AD4E-4D77-492D-9D08-8FFD6CE5D6E1}" srcOrd="2" destOrd="0" presId="urn:microsoft.com/office/officeart/2018/2/layout/IconVerticalSolidList"/>
    <dgm:cxn modelId="{B231F09D-050D-4232-A3B0-0BE0E5E44211}" type="presParOf" srcId="{D263AD4E-4D77-492D-9D08-8FFD6CE5D6E1}" destId="{34333BA7-FBE8-4DCE-8156-4F88CF59E8C5}" srcOrd="0" destOrd="0" presId="urn:microsoft.com/office/officeart/2018/2/layout/IconVerticalSolidList"/>
    <dgm:cxn modelId="{D4F38BEE-8C2B-41F3-A4C3-F1F57418A7D8}" type="presParOf" srcId="{D263AD4E-4D77-492D-9D08-8FFD6CE5D6E1}" destId="{8AD94078-5F08-4024-AB56-4AF72B43ABC7}" srcOrd="1" destOrd="0" presId="urn:microsoft.com/office/officeart/2018/2/layout/IconVerticalSolidList"/>
    <dgm:cxn modelId="{FDC7906F-6F1E-4A6F-BABC-940B77C5AA26}" type="presParOf" srcId="{D263AD4E-4D77-492D-9D08-8FFD6CE5D6E1}" destId="{C7E5685B-D28E-4B3F-9240-C647468CE3E3}" srcOrd="2" destOrd="0" presId="urn:microsoft.com/office/officeart/2018/2/layout/IconVerticalSolidList"/>
    <dgm:cxn modelId="{55C26414-88EF-4E01-9043-8E6F19D83C2A}" type="presParOf" srcId="{D263AD4E-4D77-492D-9D08-8FFD6CE5D6E1}" destId="{206149CE-D0FF-45E0-AFD0-3058588D0B2F}" srcOrd="3" destOrd="0" presId="urn:microsoft.com/office/officeart/2018/2/layout/IconVerticalSolidList"/>
    <dgm:cxn modelId="{4D87E644-0C8F-4159-9E38-5C102B3FCAD1}" type="presParOf" srcId="{66851EB9-7719-440D-A4AC-AE2C5B440B10}" destId="{9D84844C-9E68-46DD-A607-4F0F4A74D00A}" srcOrd="3" destOrd="0" presId="urn:microsoft.com/office/officeart/2018/2/layout/IconVerticalSolidList"/>
    <dgm:cxn modelId="{3D28F291-ABDF-4694-8C64-007A55963E4B}" type="presParOf" srcId="{66851EB9-7719-440D-A4AC-AE2C5B440B10}" destId="{D80067B8-ECDD-47DF-9E3D-9786F7B58796}" srcOrd="4" destOrd="0" presId="urn:microsoft.com/office/officeart/2018/2/layout/IconVerticalSolidList"/>
    <dgm:cxn modelId="{2152FFEB-8D77-488E-A4DE-47A36F3C0951}" type="presParOf" srcId="{D80067B8-ECDD-47DF-9E3D-9786F7B58796}" destId="{90401D31-50F7-4F0C-BBBD-857DD7F1EA87}" srcOrd="0" destOrd="0" presId="urn:microsoft.com/office/officeart/2018/2/layout/IconVerticalSolidList"/>
    <dgm:cxn modelId="{6FB3370C-16CF-45E5-876C-35CC098A6698}" type="presParOf" srcId="{D80067B8-ECDD-47DF-9E3D-9786F7B58796}" destId="{3C7C29EC-3005-48E6-A426-FA5E10C9758C}" srcOrd="1" destOrd="0" presId="urn:microsoft.com/office/officeart/2018/2/layout/IconVerticalSolidList"/>
    <dgm:cxn modelId="{70EB9288-60CD-43D7-AB40-F7A11233BC5A}" type="presParOf" srcId="{D80067B8-ECDD-47DF-9E3D-9786F7B58796}" destId="{5206605B-EDF1-4F53-B319-C9997ACBAA0A}" srcOrd="2" destOrd="0" presId="urn:microsoft.com/office/officeart/2018/2/layout/IconVerticalSolidList"/>
    <dgm:cxn modelId="{B424226E-501E-4908-A618-E9B48EED3AEB}" type="presParOf" srcId="{D80067B8-ECDD-47DF-9E3D-9786F7B58796}" destId="{CA07FFE1-78B8-4053-BDEA-CADE0D467E47}"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B4703C-5737-CB44-91F3-63EF7265BE30}">
      <dsp:nvSpPr>
        <dsp:cNvPr id="0" name=""/>
        <dsp:cNvSpPr/>
      </dsp:nvSpPr>
      <dsp:spPr>
        <a:xfrm>
          <a:off x="0" y="0"/>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A90120B-9241-2145-8351-6B7CE28EDD3D}">
      <dsp:nvSpPr>
        <dsp:cNvPr id="0" name=""/>
        <dsp:cNvSpPr/>
      </dsp:nvSpPr>
      <dsp:spPr>
        <a:xfrm>
          <a:off x="0" y="0"/>
          <a:ext cx="10515600" cy="43513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4310" tIns="194310" rIns="194310" bIns="194310" numCol="1" spcCol="1270" anchor="t" anchorCtr="0">
          <a:noAutofit/>
        </a:bodyPr>
        <a:lstStyle/>
        <a:p>
          <a:pPr marL="0" lvl="0" indent="0" algn="l" defTabSz="2266950">
            <a:lnSpc>
              <a:spcPct val="100000"/>
            </a:lnSpc>
            <a:spcBef>
              <a:spcPct val="0"/>
            </a:spcBef>
            <a:spcAft>
              <a:spcPct val="35000"/>
            </a:spcAft>
            <a:buNone/>
          </a:pPr>
          <a:r>
            <a:rPr lang="en-US" sz="5100" kern="1200"/>
            <a:t>November </a:t>
          </a:r>
          <a:r>
            <a:rPr lang="en-US" sz="5100" kern="1200" dirty="0"/>
            <a:t>even-year school elections and other options for turnout and passage rate requirements</a:t>
          </a:r>
          <a:br>
            <a:rPr lang="en-US" sz="5100" kern="1200" dirty="0"/>
          </a:br>
          <a:endParaRPr lang="en-US" sz="5100" kern="1200" dirty="0"/>
        </a:p>
      </dsp:txBody>
      <dsp:txXfrm>
        <a:off x="0" y="0"/>
        <a:ext cx="10515600" cy="435133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DAE93F-427D-4113-B062-2840865FE687}">
      <dsp:nvSpPr>
        <dsp:cNvPr id="0" name=""/>
        <dsp:cNvSpPr/>
      </dsp:nvSpPr>
      <dsp:spPr>
        <a:xfrm>
          <a:off x="0" y="643"/>
          <a:ext cx="10468428" cy="1505360"/>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27312BD-01D7-4E29-A1F9-FCE2B58C9EAD}">
      <dsp:nvSpPr>
        <dsp:cNvPr id="0" name=""/>
        <dsp:cNvSpPr/>
      </dsp:nvSpPr>
      <dsp:spPr>
        <a:xfrm>
          <a:off x="455371" y="339349"/>
          <a:ext cx="827948" cy="827948"/>
        </a:xfrm>
        <a:prstGeom prst="rect">
          <a:avLst/>
        </a:prstGeom>
        <a:blipFill rotWithShape="1">
          <a:blip xmlns:r="http://schemas.openxmlformats.org/officeDocument/2006/relationships" r:embed="rId1"/>
          <a:srcRect/>
          <a:stretch>
            <a:fillRect t="-46000" b="-46000"/>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337DBAC-76E2-4438-825F-8532D49C94D0}">
      <dsp:nvSpPr>
        <dsp:cNvPr id="0" name=""/>
        <dsp:cNvSpPr/>
      </dsp:nvSpPr>
      <dsp:spPr>
        <a:xfrm>
          <a:off x="1738690" y="643"/>
          <a:ext cx="8729738" cy="1505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9317" tIns="159317" rIns="159317" bIns="159317" numCol="1" spcCol="1270" anchor="ctr" anchorCtr="0">
          <a:noAutofit/>
        </a:bodyPr>
        <a:lstStyle/>
        <a:p>
          <a:pPr marL="0" lvl="0" indent="0" algn="l" defTabSz="933450">
            <a:lnSpc>
              <a:spcPct val="90000"/>
            </a:lnSpc>
            <a:spcBef>
              <a:spcPct val="0"/>
            </a:spcBef>
            <a:spcAft>
              <a:spcPct val="35000"/>
            </a:spcAft>
            <a:buNone/>
          </a:pPr>
          <a:r>
            <a:rPr lang="en-US" sz="2100" kern="1200" dirty="0"/>
            <a:t>The Legislature has previously, and the Property Tax Taskforce has currently, expressed an interest in determining the feasibility of moving the current May school district election to coincide with the November general election in even years.</a:t>
          </a:r>
        </a:p>
      </dsp:txBody>
      <dsp:txXfrm>
        <a:off x="1738690" y="643"/>
        <a:ext cx="8729738" cy="1505360"/>
      </dsp:txXfrm>
    </dsp:sp>
    <dsp:sp modelId="{34333BA7-FBE8-4DCE-8156-4F88CF59E8C5}">
      <dsp:nvSpPr>
        <dsp:cNvPr id="0" name=""/>
        <dsp:cNvSpPr/>
      </dsp:nvSpPr>
      <dsp:spPr>
        <a:xfrm>
          <a:off x="0" y="1882343"/>
          <a:ext cx="10468428" cy="1505360"/>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AD94078-5F08-4024-AB56-4AF72B43ABC7}">
      <dsp:nvSpPr>
        <dsp:cNvPr id="0" name=""/>
        <dsp:cNvSpPr/>
      </dsp:nvSpPr>
      <dsp:spPr>
        <a:xfrm>
          <a:off x="455371" y="2221049"/>
          <a:ext cx="827948" cy="827948"/>
        </a:xfrm>
        <a:prstGeom prst="rect">
          <a:avLst/>
        </a:prstGeom>
        <a:blipFill rotWithShape="1">
          <a:blip xmlns:r="http://schemas.openxmlformats.org/officeDocument/2006/relationships" r:embed="rId1"/>
          <a:srcRect/>
          <a:stretch>
            <a:fillRect t="-46000" b="-46000"/>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06149CE-D0FF-45E0-AFD0-3058588D0B2F}">
      <dsp:nvSpPr>
        <dsp:cNvPr id="0" name=""/>
        <dsp:cNvSpPr/>
      </dsp:nvSpPr>
      <dsp:spPr>
        <a:xfrm>
          <a:off x="1738690" y="1882343"/>
          <a:ext cx="8729738" cy="1505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9317" tIns="159317" rIns="159317" bIns="159317" numCol="1" spcCol="1270" anchor="ctr" anchorCtr="0">
          <a:noAutofit/>
        </a:bodyPr>
        <a:lstStyle/>
        <a:p>
          <a:pPr marL="0" lvl="0" indent="0" algn="l" defTabSz="933450">
            <a:lnSpc>
              <a:spcPct val="90000"/>
            </a:lnSpc>
            <a:spcBef>
              <a:spcPct val="0"/>
            </a:spcBef>
            <a:spcAft>
              <a:spcPct val="35000"/>
            </a:spcAft>
            <a:buNone/>
          </a:pPr>
          <a:r>
            <a:rPr lang="en-US" sz="2100" kern="1200" dirty="0"/>
            <a:t>The introduction of </a:t>
          </a:r>
          <a:r>
            <a:rPr lang="en-US" sz="2100" kern="1200" dirty="0">
              <a:solidFill>
                <a:srgbClr val="FFFF00"/>
              </a:solidFill>
              <a:hlinkClick xmlns:r="http://schemas.openxmlformats.org/officeDocument/2006/relationships" r:id="rId2">
                <a:extLst>
                  <a:ext uri="{A12FA001-AC4F-418D-AE19-62706E023703}">
                    <ahyp:hlinkClr xmlns:ahyp="http://schemas.microsoft.com/office/drawing/2018/hyperlinkcolor" val="tx"/>
                  </a:ext>
                </a:extLst>
              </a:hlinkClick>
            </a:rPr>
            <a:t>House Bill 774</a:t>
          </a:r>
          <a:r>
            <a:rPr lang="en-US" sz="2100" u="sng" kern="1200" dirty="0">
              <a:solidFill>
                <a:schemeClr val="bg1"/>
              </a:solidFill>
              <a:hlinkClick xmlns:r="http://schemas.openxmlformats.org/officeDocument/2006/relationships" r:id="rId2">
                <a:extLst>
                  <a:ext uri="{A12FA001-AC4F-418D-AE19-62706E023703}">
                    <ahyp:hlinkClr xmlns:ahyp="http://schemas.microsoft.com/office/drawing/2018/hyperlinkcolor" val="tx"/>
                  </a:ext>
                </a:extLst>
              </a:hlinkClick>
            </a:rPr>
            <a:t> </a:t>
          </a:r>
          <a:r>
            <a:rPr lang="en-US" sz="2100" u="none" kern="1200" dirty="0">
              <a:solidFill>
                <a:schemeClr val="bg1"/>
              </a:solidFill>
            </a:rPr>
            <a:t>(</a:t>
          </a:r>
          <a:r>
            <a:rPr lang="en-US" sz="2100" kern="1200" dirty="0"/>
            <a:t>Rep Hopkins, R.) in the 2023 Legislative Session is the most recent and visible example of legislation proposing this change. </a:t>
          </a:r>
        </a:p>
      </dsp:txBody>
      <dsp:txXfrm>
        <a:off x="1738690" y="1882343"/>
        <a:ext cx="8729738" cy="1505360"/>
      </dsp:txXfrm>
    </dsp:sp>
    <dsp:sp modelId="{90401D31-50F7-4F0C-BBBD-857DD7F1EA87}">
      <dsp:nvSpPr>
        <dsp:cNvPr id="0" name=""/>
        <dsp:cNvSpPr/>
      </dsp:nvSpPr>
      <dsp:spPr>
        <a:xfrm>
          <a:off x="0" y="3764043"/>
          <a:ext cx="10468428" cy="1505360"/>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C7C29EC-3005-48E6-A426-FA5E10C9758C}">
      <dsp:nvSpPr>
        <dsp:cNvPr id="0" name=""/>
        <dsp:cNvSpPr/>
      </dsp:nvSpPr>
      <dsp:spPr>
        <a:xfrm>
          <a:off x="455371" y="4102749"/>
          <a:ext cx="827948" cy="827948"/>
        </a:xfrm>
        <a:prstGeom prst="rect">
          <a:avLst/>
        </a:prstGeom>
        <a:blipFill rotWithShape="1">
          <a:blip xmlns:r="http://schemas.openxmlformats.org/officeDocument/2006/relationships" r:embed="rId1"/>
          <a:srcRect/>
          <a:stretch>
            <a:fillRect t="-46000" b="-46000"/>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A07FFE1-78B8-4053-BDEA-CADE0D467E47}">
      <dsp:nvSpPr>
        <dsp:cNvPr id="0" name=""/>
        <dsp:cNvSpPr/>
      </dsp:nvSpPr>
      <dsp:spPr>
        <a:xfrm>
          <a:off x="1738690" y="3764043"/>
          <a:ext cx="8729738" cy="1505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9317" tIns="159317" rIns="159317" bIns="159317" numCol="1" spcCol="1270" anchor="ctr" anchorCtr="0">
          <a:noAutofit/>
        </a:bodyPr>
        <a:lstStyle/>
        <a:p>
          <a:pPr marL="0" lvl="0" indent="0" algn="l" defTabSz="933450">
            <a:lnSpc>
              <a:spcPct val="90000"/>
            </a:lnSpc>
            <a:spcBef>
              <a:spcPct val="0"/>
            </a:spcBef>
            <a:spcAft>
              <a:spcPct val="35000"/>
            </a:spcAft>
            <a:buNone/>
          </a:pPr>
          <a:r>
            <a:rPr lang="en-US" sz="2100" kern="1200" dirty="0"/>
            <a:t>Proponents of a November general election have cited the consistent higher turnout in such elections as an opportune time to ensure that passage or failure of levies and election of trustees is made by the highest number of voters possible.</a:t>
          </a:r>
        </a:p>
      </dsp:txBody>
      <dsp:txXfrm>
        <a:off x="1738690" y="3764043"/>
        <a:ext cx="8729738" cy="1505360"/>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1E75D-B4DF-25C5-373D-7209F012938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C3B500C-52DA-950E-40A8-350EB3CC141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20E9B85-329B-3768-A9D5-585FDEC430B3}"/>
              </a:ext>
            </a:extLst>
          </p:cNvPr>
          <p:cNvSpPr>
            <a:spLocks noGrp="1"/>
          </p:cNvSpPr>
          <p:nvPr>
            <p:ph type="dt" sz="half" idx="10"/>
          </p:nvPr>
        </p:nvSpPr>
        <p:spPr/>
        <p:txBody>
          <a:bodyPr/>
          <a:lstStyle/>
          <a:p>
            <a:fld id="{3DAD4F30-F80B-8646-8B47-735BBC120564}" type="datetimeFigureOut">
              <a:rPr lang="en-US" smtClean="0"/>
              <a:t>5/16/2024</a:t>
            </a:fld>
            <a:endParaRPr lang="en-US"/>
          </a:p>
        </p:txBody>
      </p:sp>
      <p:sp>
        <p:nvSpPr>
          <p:cNvPr id="5" name="Footer Placeholder 4">
            <a:extLst>
              <a:ext uri="{FF2B5EF4-FFF2-40B4-BE49-F238E27FC236}">
                <a16:creationId xmlns:a16="http://schemas.microsoft.com/office/drawing/2014/main" id="{4A711249-7EF2-C4A6-70E4-63C4D33A99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F652E6-6CB4-0F24-F97A-CF46DBD87F56}"/>
              </a:ext>
            </a:extLst>
          </p:cNvPr>
          <p:cNvSpPr>
            <a:spLocks noGrp="1"/>
          </p:cNvSpPr>
          <p:nvPr>
            <p:ph type="sldNum" sz="quarter" idx="12"/>
          </p:nvPr>
        </p:nvSpPr>
        <p:spPr/>
        <p:txBody>
          <a:bodyPr/>
          <a:lstStyle/>
          <a:p>
            <a:fld id="{53F13AA0-A80A-3D49-883B-816A2A21BC0E}" type="slidenum">
              <a:rPr lang="en-US" smtClean="0"/>
              <a:t>‹#›</a:t>
            </a:fld>
            <a:endParaRPr lang="en-US"/>
          </a:p>
        </p:txBody>
      </p:sp>
    </p:spTree>
    <p:extLst>
      <p:ext uri="{BB962C8B-B14F-4D97-AF65-F5344CB8AC3E}">
        <p14:creationId xmlns:p14="http://schemas.microsoft.com/office/powerpoint/2010/main" val="15851994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3556C-0183-E929-6B17-475467A585E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E6BDD0B-9B3C-AF5C-EE46-D4EE9FEFB05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CC4AA0-87F3-1D2A-380A-84C75356E3A8}"/>
              </a:ext>
            </a:extLst>
          </p:cNvPr>
          <p:cNvSpPr>
            <a:spLocks noGrp="1"/>
          </p:cNvSpPr>
          <p:nvPr>
            <p:ph type="dt" sz="half" idx="10"/>
          </p:nvPr>
        </p:nvSpPr>
        <p:spPr/>
        <p:txBody>
          <a:bodyPr/>
          <a:lstStyle/>
          <a:p>
            <a:fld id="{3DAD4F30-F80B-8646-8B47-735BBC120564}" type="datetimeFigureOut">
              <a:rPr lang="en-US" smtClean="0"/>
              <a:t>5/16/2024</a:t>
            </a:fld>
            <a:endParaRPr lang="en-US"/>
          </a:p>
        </p:txBody>
      </p:sp>
      <p:sp>
        <p:nvSpPr>
          <p:cNvPr id="5" name="Footer Placeholder 4">
            <a:extLst>
              <a:ext uri="{FF2B5EF4-FFF2-40B4-BE49-F238E27FC236}">
                <a16:creationId xmlns:a16="http://schemas.microsoft.com/office/drawing/2014/main" id="{0EE86F66-4BBC-C59E-6BEC-FEE476FC6D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6C71E1-ED13-2E73-99C9-BCF2A951BDEB}"/>
              </a:ext>
            </a:extLst>
          </p:cNvPr>
          <p:cNvSpPr>
            <a:spLocks noGrp="1"/>
          </p:cNvSpPr>
          <p:nvPr>
            <p:ph type="sldNum" sz="quarter" idx="12"/>
          </p:nvPr>
        </p:nvSpPr>
        <p:spPr/>
        <p:txBody>
          <a:bodyPr/>
          <a:lstStyle/>
          <a:p>
            <a:fld id="{53F13AA0-A80A-3D49-883B-816A2A21BC0E}" type="slidenum">
              <a:rPr lang="en-US" smtClean="0"/>
              <a:t>‹#›</a:t>
            </a:fld>
            <a:endParaRPr lang="en-US"/>
          </a:p>
        </p:txBody>
      </p:sp>
    </p:spTree>
    <p:extLst>
      <p:ext uri="{BB962C8B-B14F-4D97-AF65-F5344CB8AC3E}">
        <p14:creationId xmlns:p14="http://schemas.microsoft.com/office/powerpoint/2010/main" val="26167185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C2962C5-EDA4-B6BE-FA1D-0398EFEBA27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F9CDD1F-8FC3-C50E-6DDB-8D61436F380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9A9862-5BD3-5C2D-53FA-25958E1072B7}"/>
              </a:ext>
            </a:extLst>
          </p:cNvPr>
          <p:cNvSpPr>
            <a:spLocks noGrp="1"/>
          </p:cNvSpPr>
          <p:nvPr>
            <p:ph type="dt" sz="half" idx="10"/>
          </p:nvPr>
        </p:nvSpPr>
        <p:spPr/>
        <p:txBody>
          <a:bodyPr/>
          <a:lstStyle/>
          <a:p>
            <a:fld id="{3DAD4F30-F80B-8646-8B47-735BBC120564}" type="datetimeFigureOut">
              <a:rPr lang="en-US" smtClean="0"/>
              <a:t>5/16/2024</a:t>
            </a:fld>
            <a:endParaRPr lang="en-US"/>
          </a:p>
        </p:txBody>
      </p:sp>
      <p:sp>
        <p:nvSpPr>
          <p:cNvPr id="5" name="Footer Placeholder 4">
            <a:extLst>
              <a:ext uri="{FF2B5EF4-FFF2-40B4-BE49-F238E27FC236}">
                <a16:creationId xmlns:a16="http://schemas.microsoft.com/office/drawing/2014/main" id="{D932CAB8-329C-1330-294B-F759FDF61D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6E48DA-0C3A-7CDF-8A92-A496041D9ED2}"/>
              </a:ext>
            </a:extLst>
          </p:cNvPr>
          <p:cNvSpPr>
            <a:spLocks noGrp="1"/>
          </p:cNvSpPr>
          <p:nvPr>
            <p:ph type="sldNum" sz="quarter" idx="12"/>
          </p:nvPr>
        </p:nvSpPr>
        <p:spPr/>
        <p:txBody>
          <a:bodyPr/>
          <a:lstStyle/>
          <a:p>
            <a:fld id="{53F13AA0-A80A-3D49-883B-816A2A21BC0E}" type="slidenum">
              <a:rPr lang="en-US" smtClean="0"/>
              <a:t>‹#›</a:t>
            </a:fld>
            <a:endParaRPr lang="en-US"/>
          </a:p>
        </p:txBody>
      </p:sp>
    </p:spTree>
    <p:extLst>
      <p:ext uri="{BB962C8B-B14F-4D97-AF65-F5344CB8AC3E}">
        <p14:creationId xmlns:p14="http://schemas.microsoft.com/office/powerpoint/2010/main" val="309689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46E2F-A63D-6B0C-CBC4-0638E9CCC49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BE836B-4588-4A74-991A-52A9ECDCE5D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D470C1-ACBF-4FF7-B2DD-1C3BB0249900}"/>
              </a:ext>
            </a:extLst>
          </p:cNvPr>
          <p:cNvSpPr>
            <a:spLocks noGrp="1"/>
          </p:cNvSpPr>
          <p:nvPr>
            <p:ph type="dt" sz="half" idx="10"/>
          </p:nvPr>
        </p:nvSpPr>
        <p:spPr/>
        <p:txBody>
          <a:bodyPr/>
          <a:lstStyle/>
          <a:p>
            <a:fld id="{3DAD4F30-F80B-8646-8B47-735BBC120564}" type="datetimeFigureOut">
              <a:rPr lang="en-US" smtClean="0"/>
              <a:t>5/16/2024</a:t>
            </a:fld>
            <a:endParaRPr lang="en-US"/>
          </a:p>
        </p:txBody>
      </p:sp>
      <p:sp>
        <p:nvSpPr>
          <p:cNvPr id="5" name="Footer Placeholder 4">
            <a:extLst>
              <a:ext uri="{FF2B5EF4-FFF2-40B4-BE49-F238E27FC236}">
                <a16:creationId xmlns:a16="http://schemas.microsoft.com/office/drawing/2014/main" id="{C418A9BD-A73A-8B88-3F3F-CC747EAF62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895602-C906-94A8-8735-5723ADE84EC7}"/>
              </a:ext>
            </a:extLst>
          </p:cNvPr>
          <p:cNvSpPr>
            <a:spLocks noGrp="1"/>
          </p:cNvSpPr>
          <p:nvPr>
            <p:ph type="sldNum" sz="quarter" idx="12"/>
          </p:nvPr>
        </p:nvSpPr>
        <p:spPr/>
        <p:txBody>
          <a:bodyPr/>
          <a:lstStyle/>
          <a:p>
            <a:fld id="{53F13AA0-A80A-3D49-883B-816A2A21BC0E}" type="slidenum">
              <a:rPr lang="en-US" smtClean="0"/>
              <a:t>‹#›</a:t>
            </a:fld>
            <a:endParaRPr lang="en-US"/>
          </a:p>
        </p:txBody>
      </p:sp>
    </p:spTree>
    <p:extLst>
      <p:ext uri="{BB962C8B-B14F-4D97-AF65-F5344CB8AC3E}">
        <p14:creationId xmlns:p14="http://schemas.microsoft.com/office/powerpoint/2010/main" val="42456086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2156B-5717-94E1-4447-150E59DE7E8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5A6CE39-D865-5E98-969D-7B03767974E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4A9AE13-72B3-2AEF-637C-B0AA64D53717}"/>
              </a:ext>
            </a:extLst>
          </p:cNvPr>
          <p:cNvSpPr>
            <a:spLocks noGrp="1"/>
          </p:cNvSpPr>
          <p:nvPr>
            <p:ph type="dt" sz="half" idx="10"/>
          </p:nvPr>
        </p:nvSpPr>
        <p:spPr/>
        <p:txBody>
          <a:bodyPr/>
          <a:lstStyle/>
          <a:p>
            <a:fld id="{3DAD4F30-F80B-8646-8B47-735BBC120564}" type="datetimeFigureOut">
              <a:rPr lang="en-US" smtClean="0"/>
              <a:t>5/16/2024</a:t>
            </a:fld>
            <a:endParaRPr lang="en-US"/>
          </a:p>
        </p:txBody>
      </p:sp>
      <p:sp>
        <p:nvSpPr>
          <p:cNvPr id="5" name="Footer Placeholder 4">
            <a:extLst>
              <a:ext uri="{FF2B5EF4-FFF2-40B4-BE49-F238E27FC236}">
                <a16:creationId xmlns:a16="http://schemas.microsoft.com/office/drawing/2014/main" id="{1F6B2C19-EA8E-8487-28F8-B3DBB30ADB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FBE881-8BBE-3320-9894-EB052B33A5D6}"/>
              </a:ext>
            </a:extLst>
          </p:cNvPr>
          <p:cNvSpPr>
            <a:spLocks noGrp="1"/>
          </p:cNvSpPr>
          <p:nvPr>
            <p:ph type="sldNum" sz="quarter" idx="12"/>
          </p:nvPr>
        </p:nvSpPr>
        <p:spPr/>
        <p:txBody>
          <a:bodyPr/>
          <a:lstStyle/>
          <a:p>
            <a:fld id="{53F13AA0-A80A-3D49-883B-816A2A21BC0E}" type="slidenum">
              <a:rPr lang="en-US" smtClean="0"/>
              <a:t>‹#›</a:t>
            </a:fld>
            <a:endParaRPr lang="en-US"/>
          </a:p>
        </p:txBody>
      </p:sp>
    </p:spTree>
    <p:extLst>
      <p:ext uri="{BB962C8B-B14F-4D97-AF65-F5344CB8AC3E}">
        <p14:creationId xmlns:p14="http://schemas.microsoft.com/office/powerpoint/2010/main" val="30964674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19E569-551E-88E0-FFB9-0BC4D810E5B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9A9DA1E-9A78-CC16-E181-7ADE7434F32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7683EE1-7709-D27D-3737-34E0CCD5374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D7D1AB2-FF4E-90C8-4CE7-654B5C6A70CE}"/>
              </a:ext>
            </a:extLst>
          </p:cNvPr>
          <p:cNvSpPr>
            <a:spLocks noGrp="1"/>
          </p:cNvSpPr>
          <p:nvPr>
            <p:ph type="dt" sz="half" idx="10"/>
          </p:nvPr>
        </p:nvSpPr>
        <p:spPr/>
        <p:txBody>
          <a:bodyPr/>
          <a:lstStyle/>
          <a:p>
            <a:fld id="{3DAD4F30-F80B-8646-8B47-735BBC120564}" type="datetimeFigureOut">
              <a:rPr lang="en-US" smtClean="0"/>
              <a:t>5/16/2024</a:t>
            </a:fld>
            <a:endParaRPr lang="en-US"/>
          </a:p>
        </p:txBody>
      </p:sp>
      <p:sp>
        <p:nvSpPr>
          <p:cNvPr id="6" name="Footer Placeholder 5">
            <a:extLst>
              <a:ext uri="{FF2B5EF4-FFF2-40B4-BE49-F238E27FC236}">
                <a16:creationId xmlns:a16="http://schemas.microsoft.com/office/drawing/2014/main" id="{3684D53D-7E22-42D2-3411-32975F49BC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9BD7EB7-3F00-BF12-4A3C-32E5A4658647}"/>
              </a:ext>
            </a:extLst>
          </p:cNvPr>
          <p:cNvSpPr>
            <a:spLocks noGrp="1"/>
          </p:cNvSpPr>
          <p:nvPr>
            <p:ph type="sldNum" sz="quarter" idx="12"/>
          </p:nvPr>
        </p:nvSpPr>
        <p:spPr/>
        <p:txBody>
          <a:bodyPr/>
          <a:lstStyle/>
          <a:p>
            <a:fld id="{53F13AA0-A80A-3D49-883B-816A2A21BC0E}" type="slidenum">
              <a:rPr lang="en-US" smtClean="0"/>
              <a:t>‹#›</a:t>
            </a:fld>
            <a:endParaRPr lang="en-US"/>
          </a:p>
        </p:txBody>
      </p:sp>
    </p:spTree>
    <p:extLst>
      <p:ext uri="{BB962C8B-B14F-4D97-AF65-F5344CB8AC3E}">
        <p14:creationId xmlns:p14="http://schemas.microsoft.com/office/powerpoint/2010/main" val="898178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45785-AD17-BE42-ACF5-BD8AA07F4B6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45188B4-FD2B-4F9A-A63D-877BEBC0D2A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3DD65CF-3D06-A884-6CEF-64DA58E7B3B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D5E6DA5-7DBC-4A06-F21A-46B3FE713C3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16F2D42-484C-0152-03C6-12FC366EE96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BCAC15B-D303-4D94-E787-F78352E9A3BE}"/>
              </a:ext>
            </a:extLst>
          </p:cNvPr>
          <p:cNvSpPr>
            <a:spLocks noGrp="1"/>
          </p:cNvSpPr>
          <p:nvPr>
            <p:ph type="dt" sz="half" idx="10"/>
          </p:nvPr>
        </p:nvSpPr>
        <p:spPr/>
        <p:txBody>
          <a:bodyPr/>
          <a:lstStyle/>
          <a:p>
            <a:fld id="{3DAD4F30-F80B-8646-8B47-735BBC120564}" type="datetimeFigureOut">
              <a:rPr lang="en-US" smtClean="0"/>
              <a:t>5/16/2024</a:t>
            </a:fld>
            <a:endParaRPr lang="en-US"/>
          </a:p>
        </p:txBody>
      </p:sp>
      <p:sp>
        <p:nvSpPr>
          <p:cNvPr id="8" name="Footer Placeholder 7">
            <a:extLst>
              <a:ext uri="{FF2B5EF4-FFF2-40B4-BE49-F238E27FC236}">
                <a16:creationId xmlns:a16="http://schemas.microsoft.com/office/drawing/2014/main" id="{4FAF32B8-CD8E-1148-77FF-F988D9F6793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EA85694-70DC-E813-FCA7-D7169F0D4146}"/>
              </a:ext>
            </a:extLst>
          </p:cNvPr>
          <p:cNvSpPr>
            <a:spLocks noGrp="1"/>
          </p:cNvSpPr>
          <p:nvPr>
            <p:ph type="sldNum" sz="quarter" idx="12"/>
          </p:nvPr>
        </p:nvSpPr>
        <p:spPr/>
        <p:txBody>
          <a:bodyPr/>
          <a:lstStyle/>
          <a:p>
            <a:fld id="{53F13AA0-A80A-3D49-883B-816A2A21BC0E}" type="slidenum">
              <a:rPr lang="en-US" smtClean="0"/>
              <a:t>‹#›</a:t>
            </a:fld>
            <a:endParaRPr lang="en-US"/>
          </a:p>
        </p:txBody>
      </p:sp>
    </p:spTree>
    <p:extLst>
      <p:ext uri="{BB962C8B-B14F-4D97-AF65-F5344CB8AC3E}">
        <p14:creationId xmlns:p14="http://schemas.microsoft.com/office/powerpoint/2010/main" val="4412372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241F0-0937-5D15-5FAF-0A1D2F0F7EE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B61ECE6-174B-63CF-88ED-CF939D7646CF}"/>
              </a:ext>
            </a:extLst>
          </p:cNvPr>
          <p:cNvSpPr>
            <a:spLocks noGrp="1"/>
          </p:cNvSpPr>
          <p:nvPr>
            <p:ph type="dt" sz="half" idx="10"/>
          </p:nvPr>
        </p:nvSpPr>
        <p:spPr/>
        <p:txBody>
          <a:bodyPr/>
          <a:lstStyle/>
          <a:p>
            <a:fld id="{3DAD4F30-F80B-8646-8B47-735BBC120564}" type="datetimeFigureOut">
              <a:rPr lang="en-US" smtClean="0"/>
              <a:t>5/16/2024</a:t>
            </a:fld>
            <a:endParaRPr lang="en-US"/>
          </a:p>
        </p:txBody>
      </p:sp>
      <p:sp>
        <p:nvSpPr>
          <p:cNvPr id="4" name="Footer Placeholder 3">
            <a:extLst>
              <a:ext uri="{FF2B5EF4-FFF2-40B4-BE49-F238E27FC236}">
                <a16:creationId xmlns:a16="http://schemas.microsoft.com/office/drawing/2014/main" id="{426E718E-A19F-7F28-E813-A97E603A7A6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79540C6-67DD-A6D9-617A-C892180E2EFE}"/>
              </a:ext>
            </a:extLst>
          </p:cNvPr>
          <p:cNvSpPr>
            <a:spLocks noGrp="1"/>
          </p:cNvSpPr>
          <p:nvPr>
            <p:ph type="sldNum" sz="quarter" idx="12"/>
          </p:nvPr>
        </p:nvSpPr>
        <p:spPr/>
        <p:txBody>
          <a:bodyPr/>
          <a:lstStyle/>
          <a:p>
            <a:fld id="{53F13AA0-A80A-3D49-883B-816A2A21BC0E}" type="slidenum">
              <a:rPr lang="en-US" smtClean="0"/>
              <a:t>‹#›</a:t>
            </a:fld>
            <a:endParaRPr lang="en-US"/>
          </a:p>
        </p:txBody>
      </p:sp>
    </p:spTree>
    <p:extLst>
      <p:ext uri="{BB962C8B-B14F-4D97-AF65-F5344CB8AC3E}">
        <p14:creationId xmlns:p14="http://schemas.microsoft.com/office/powerpoint/2010/main" val="2142108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EC6DF22-372A-3650-5DD4-22D61040D23C}"/>
              </a:ext>
            </a:extLst>
          </p:cNvPr>
          <p:cNvSpPr>
            <a:spLocks noGrp="1"/>
          </p:cNvSpPr>
          <p:nvPr>
            <p:ph type="dt" sz="half" idx="10"/>
          </p:nvPr>
        </p:nvSpPr>
        <p:spPr/>
        <p:txBody>
          <a:bodyPr/>
          <a:lstStyle/>
          <a:p>
            <a:fld id="{3DAD4F30-F80B-8646-8B47-735BBC120564}" type="datetimeFigureOut">
              <a:rPr lang="en-US" smtClean="0"/>
              <a:t>5/16/2024</a:t>
            </a:fld>
            <a:endParaRPr lang="en-US"/>
          </a:p>
        </p:txBody>
      </p:sp>
      <p:sp>
        <p:nvSpPr>
          <p:cNvPr id="3" name="Footer Placeholder 2">
            <a:extLst>
              <a:ext uri="{FF2B5EF4-FFF2-40B4-BE49-F238E27FC236}">
                <a16:creationId xmlns:a16="http://schemas.microsoft.com/office/drawing/2014/main" id="{E4A6263C-37B1-6438-3EDB-1D9B297ECA5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0A98660-EE1E-AF0C-A9ED-1B6C4525174D}"/>
              </a:ext>
            </a:extLst>
          </p:cNvPr>
          <p:cNvSpPr>
            <a:spLocks noGrp="1"/>
          </p:cNvSpPr>
          <p:nvPr>
            <p:ph type="sldNum" sz="quarter" idx="12"/>
          </p:nvPr>
        </p:nvSpPr>
        <p:spPr/>
        <p:txBody>
          <a:bodyPr/>
          <a:lstStyle/>
          <a:p>
            <a:fld id="{53F13AA0-A80A-3D49-883B-816A2A21BC0E}" type="slidenum">
              <a:rPr lang="en-US" smtClean="0"/>
              <a:t>‹#›</a:t>
            </a:fld>
            <a:endParaRPr lang="en-US"/>
          </a:p>
        </p:txBody>
      </p:sp>
    </p:spTree>
    <p:extLst>
      <p:ext uri="{BB962C8B-B14F-4D97-AF65-F5344CB8AC3E}">
        <p14:creationId xmlns:p14="http://schemas.microsoft.com/office/powerpoint/2010/main" val="10475014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E7424-FB50-8877-A4CB-A16ECCAF2A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0F81388-5829-5DDB-1F41-1588C04C98D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2C156D9-FBAB-91D0-04B8-DAF007CB00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9EA93A9-B7A9-76EB-DA6D-DAD19238B6D0}"/>
              </a:ext>
            </a:extLst>
          </p:cNvPr>
          <p:cNvSpPr>
            <a:spLocks noGrp="1"/>
          </p:cNvSpPr>
          <p:nvPr>
            <p:ph type="dt" sz="half" idx="10"/>
          </p:nvPr>
        </p:nvSpPr>
        <p:spPr/>
        <p:txBody>
          <a:bodyPr/>
          <a:lstStyle/>
          <a:p>
            <a:fld id="{3DAD4F30-F80B-8646-8B47-735BBC120564}" type="datetimeFigureOut">
              <a:rPr lang="en-US" smtClean="0"/>
              <a:t>5/16/2024</a:t>
            </a:fld>
            <a:endParaRPr lang="en-US"/>
          </a:p>
        </p:txBody>
      </p:sp>
      <p:sp>
        <p:nvSpPr>
          <p:cNvPr id="6" name="Footer Placeholder 5">
            <a:extLst>
              <a:ext uri="{FF2B5EF4-FFF2-40B4-BE49-F238E27FC236}">
                <a16:creationId xmlns:a16="http://schemas.microsoft.com/office/drawing/2014/main" id="{B43E1A32-09B9-33F2-A8AA-7C8E4C3709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5A0CC3E-E10A-1C9F-CFCA-7116B2DEF4C0}"/>
              </a:ext>
            </a:extLst>
          </p:cNvPr>
          <p:cNvSpPr>
            <a:spLocks noGrp="1"/>
          </p:cNvSpPr>
          <p:nvPr>
            <p:ph type="sldNum" sz="quarter" idx="12"/>
          </p:nvPr>
        </p:nvSpPr>
        <p:spPr/>
        <p:txBody>
          <a:bodyPr/>
          <a:lstStyle/>
          <a:p>
            <a:fld id="{53F13AA0-A80A-3D49-883B-816A2A21BC0E}" type="slidenum">
              <a:rPr lang="en-US" smtClean="0"/>
              <a:t>‹#›</a:t>
            </a:fld>
            <a:endParaRPr lang="en-US"/>
          </a:p>
        </p:txBody>
      </p:sp>
    </p:spTree>
    <p:extLst>
      <p:ext uri="{BB962C8B-B14F-4D97-AF65-F5344CB8AC3E}">
        <p14:creationId xmlns:p14="http://schemas.microsoft.com/office/powerpoint/2010/main" val="37294868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8EE38-38E5-FE4F-EE4D-8CBC15B9427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ED182B3-D664-8F34-C464-BF84FF35DCD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DCABF29-AB52-A77C-9858-7D222296A5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F5464C7-225C-34AC-A1EC-214F04DCC4C0}"/>
              </a:ext>
            </a:extLst>
          </p:cNvPr>
          <p:cNvSpPr>
            <a:spLocks noGrp="1"/>
          </p:cNvSpPr>
          <p:nvPr>
            <p:ph type="dt" sz="half" idx="10"/>
          </p:nvPr>
        </p:nvSpPr>
        <p:spPr/>
        <p:txBody>
          <a:bodyPr/>
          <a:lstStyle/>
          <a:p>
            <a:fld id="{3DAD4F30-F80B-8646-8B47-735BBC120564}" type="datetimeFigureOut">
              <a:rPr lang="en-US" smtClean="0"/>
              <a:t>5/16/2024</a:t>
            </a:fld>
            <a:endParaRPr lang="en-US"/>
          </a:p>
        </p:txBody>
      </p:sp>
      <p:sp>
        <p:nvSpPr>
          <p:cNvPr id="6" name="Footer Placeholder 5">
            <a:extLst>
              <a:ext uri="{FF2B5EF4-FFF2-40B4-BE49-F238E27FC236}">
                <a16:creationId xmlns:a16="http://schemas.microsoft.com/office/drawing/2014/main" id="{71945B9A-857C-DE49-F702-3ECF6A2B36B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46A95C-F696-A6AD-5530-44D4C23E9550}"/>
              </a:ext>
            </a:extLst>
          </p:cNvPr>
          <p:cNvSpPr>
            <a:spLocks noGrp="1"/>
          </p:cNvSpPr>
          <p:nvPr>
            <p:ph type="sldNum" sz="quarter" idx="12"/>
          </p:nvPr>
        </p:nvSpPr>
        <p:spPr/>
        <p:txBody>
          <a:bodyPr/>
          <a:lstStyle/>
          <a:p>
            <a:fld id="{53F13AA0-A80A-3D49-883B-816A2A21BC0E}" type="slidenum">
              <a:rPr lang="en-US" smtClean="0"/>
              <a:t>‹#›</a:t>
            </a:fld>
            <a:endParaRPr lang="en-US"/>
          </a:p>
        </p:txBody>
      </p:sp>
    </p:spTree>
    <p:extLst>
      <p:ext uri="{BB962C8B-B14F-4D97-AF65-F5344CB8AC3E}">
        <p14:creationId xmlns:p14="http://schemas.microsoft.com/office/powerpoint/2010/main" val="8242069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542D822-CB60-8652-DB65-D2B5511ED9F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2C6B073-1666-6C57-F2CD-08734E1C11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AE429A-00DF-5C78-4B64-8CA6DD573A6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DAD4F30-F80B-8646-8B47-735BBC120564}" type="datetimeFigureOut">
              <a:rPr lang="en-US" smtClean="0"/>
              <a:t>5/16/2024</a:t>
            </a:fld>
            <a:endParaRPr lang="en-US"/>
          </a:p>
        </p:txBody>
      </p:sp>
      <p:sp>
        <p:nvSpPr>
          <p:cNvPr id="5" name="Footer Placeholder 4">
            <a:extLst>
              <a:ext uri="{FF2B5EF4-FFF2-40B4-BE49-F238E27FC236}">
                <a16:creationId xmlns:a16="http://schemas.microsoft.com/office/drawing/2014/main" id="{EF5095F6-132C-74F5-4A55-E9355ED9240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8E693CE1-E7C6-0C66-7139-0C145E78F86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3F13AA0-A80A-3D49-883B-816A2A21BC0E}" type="slidenum">
              <a:rPr lang="en-US" smtClean="0"/>
              <a:t>‹#›</a:t>
            </a:fld>
            <a:endParaRPr lang="en-US"/>
          </a:p>
        </p:txBody>
      </p:sp>
    </p:spTree>
    <p:extLst>
      <p:ext uri="{BB962C8B-B14F-4D97-AF65-F5344CB8AC3E}">
        <p14:creationId xmlns:p14="http://schemas.microsoft.com/office/powerpoint/2010/main" val="24080599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2">
            <a:extLst>
              <a:ext uri="{FF2B5EF4-FFF2-40B4-BE49-F238E27FC236}">
                <a16:creationId xmlns:a16="http://schemas.microsoft.com/office/drawing/2014/main" id="{C006FE87-9C15-76E5-3188-EE7AB5B3B261}"/>
              </a:ext>
            </a:extLst>
          </p:cNvPr>
          <p:cNvGraphicFramePr>
            <a:graphicFrameLocks noGrp="1"/>
          </p:cNvGraphicFramePr>
          <p:nvPr>
            <p:ph idx="1"/>
            <p:extLst>
              <p:ext uri="{D42A27DB-BD31-4B8C-83A1-F6EECF244321}">
                <p14:modId xmlns:p14="http://schemas.microsoft.com/office/powerpoint/2010/main" val="3092582282"/>
              </p:ext>
            </p:extLst>
          </p:nvPr>
        </p:nvGraphicFramePr>
        <p:xfrm>
          <a:off x="474518" y="1888261"/>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a:extLst>
              <a:ext uri="{FF2B5EF4-FFF2-40B4-BE49-F238E27FC236}">
                <a16:creationId xmlns:a16="http://schemas.microsoft.com/office/drawing/2014/main" id="{7FBC4CEE-A3B2-04DE-E69F-78B888E54171}"/>
              </a:ext>
            </a:extLst>
          </p:cNvPr>
          <p:cNvSpPr>
            <a:spLocks noGrp="1"/>
          </p:cNvSpPr>
          <p:nvPr>
            <p:ph type="sldNum" sz="quarter" idx="12"/>
          </p:nvPr>
        </p:nvSpPr>
        <p:spPr/>
        <p:txBody>
          <a:bodyPr/>
          <a:lstStyle/>
          <a:p>
            <a:fld id="{28B9DE3A-4A71-E44A-95C2-8740C9316F0A}" type="slidenum">
              <a:rPr lang="en-US" smtClean="0"/>
              <a:t>1</a:t>
            </a:fld>
            <a:endParaRPr lang="en-US" dirty="0"/>
          </a:p>
        </p:txBody>
      </p:sp>
      <p:sp>
        <p:nvSpPr>
          <p:cNvPr id="7" name="TextBox 6">
            <a:extLst>
              <a:ext uri="{FF2B5EF4-FFF2-40B4-BE49-F238E27FC236}">
                <a16:creationId xmlns:a16="http://schemas.microsoft.com/office/drawing/2014/main" id="{7B318F7B-2832-C9BA-FF9C-49CB74C6940A}"/>
              </a:ext>
            </a:extLst>
          </p:cNvPr>
          <p:cNvSpPr txBox="1"/>
          <p:nvPr/>
        </p:nvSpPr>
        <p:spPr>
          <a:xfrm>
            <a:off x="474518" y="448071"/>
            <a:ext cx="11242964" cy="1323439"/>
          </a:xfrm>
          <a:prstGeom prst="rect">
            <a:avLst/>
          </a:prstGeom>
          <a:noFill/>
        </p:spPr>
        <p:txBody>
          <a:bodyPr wrap="square">
            <a:spAutoFit/>
          </a:bodyPr>
          <a:lstStyle/>
          <a:p>
            <a:r>
              <a:rPr lang="en-US" sz="4000" u="none" strike="noStrike" dirty="0">
                <a:effectLst/>
              </a:rPr>
              <a:t>Property Tax Taskforce – Education Subcommittee, May 23, 2024 Meeting</a:t>
            </a:r>
            <a:endParaRPr lang="en-US" sz="4000" dirty="0"/>
          </a:p>
        </p:txBody>
      </p:sp>
      <p:sp>
        <p:nvSpPr>
          <p:cNvPr id="8" name="TextBox 7">
            <a:extLst>
              <a:ext uri="{FF2B5EF4-FFF2-40B4-BE49-F238E27FC236}">
                <a16:creationId xmlns:a16="http://schemas.microsoft.com/office/drawing/2014/main" id="{6CFD5800-8C4C-90FE-F8DA-0C6F3331EB98}"/>
              </a:ext>
            </a:extLst>
          </p:cNvPr>
          <p:cNvSpPr txBox="1"/>
          <p:nvPr/>
        </p:nvSpPr>
        <p:spPr>
          <a:xfrm>
            <a:off x="655320" y="5235337"/>
            <a:ext cx="7221079" cy="400110"/>
          </a:xfrm>
          <a:prstGeom prst="rect">
            <a:avLst/>
          </a:prstGeom>
          <a:noFill/>
        </p:spPr>
        <p:txBody>
          <a:bodyPr wrap="none" rtlCol="0">
            <a:spAutoFit/>
          </a:bodyPr>
          <a:lstStyle/>
          <a:p>
            <a:r>
              <a:rPr lang="en-US" sz="2000" dirty="0"/>
              <a:t>Prepared/Presented by Lance Melton, MTSBA Executive Director</a:t>
            </a:r>
          </a:p>
        </p:txBody>
      </p:sp>
    </p:spTree>
    <p:extLst>
      <p:ext uri="{BB962C8B-B14F-4D97-AF65-F5344CB8AC3E}">
        <p14:creationId xmlns:p14="http://schemas.microsoft.com/office/powerpoint/2010/main" val="35591750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4CB26-8EAE-F7F7-E8E5-BA651AC6FBE0}"/>
              </a:ext>
            </a:extLst>
          </p:cNvPr>
          <p:cNvSpPr>
            <a:spLocks noGrp="1"/>
          </p:cNvSpPr>
          <p:nvPr>
            <p:ph type="title"/>
          </p:nvPr>
        </p:nvSpPr>
        <p:spPr>
          <a:xfrm>
            <a:off x="838200" y="439387"/>
            <a:ext cx="11120252" cy="1206851"/>
          </a:xfrm>
          <a:solidFill>
            <a:srgbClr val="EA7131"/>
          </a:solidFill>
        </p:spPr>
        <p:txBody>
          <a:bodyPr>
            <a:noAutofit/>
          </a:bodyPr>
          <a:lstStyle/>
          <a:p>
            <a:r>
              <a:rPr lang="en-US" sz="3600" b="0" i="0" dirty="0">
                <a:solidFill>
                  <a:schemeClr val="bg1"/>
                </a:solidFill>
                <a:effectLst/>
                <a:latin typeface="Adobe Clean"/>
              </a:rPr>
              <a:t>Concept for moving school </a:t>
            </a:r>
            <a:r>
              <a:rPr lang="en-US" sz="3600" dirty="0">
                <a:solidFill>
                  <a:schemeClr val="bg1"/>
                </a:solidFill>
                <a:latin typeface="Adobe Clean"/>
              </a:rPr>
              <a:t>e</a:t>
            </a:r>
            <a:r>
              <a:rPr lang="en-US" sz="3600" b="0" i="0" dirty="0">
                <a:solidFill>
                  <a:schemeClr val="bg1"/>
                </a:solidFill>
                <a:effectLst/>
                <a:latin typeface="Adobe Clean"/>
              </a:rPr>
              <a:t>lections to November in even numbered years - Details</a:t>
            </a:r>
            <a:endParaRPr lang="en-US" sz="3600" dirty="0">
              <a:solidFill>
                <a:schemeClr val="bg1"/>
              </a:solidFill>
            </a:endParaRPr>
          </a:p>
        </p:txBody>
      </p:sp>
      <p:sp>
        <p:nvSpPr>
          <p:cNvPr id="3" name="Content Placeholder 2">
            <a:extLst>
              <a:ext uri="{FF2B5EF4-FFF2-40B4-BE49-F238E27FC236}">
                <a16:creationId xmlns:a16="http://schemas.microsoft.com/office/drawing/2014/main" id="{C01D36EE-6F03-A9E1-E0AF-5F4230C31364}"/>
              </a:ext>
            </a:extLst>
          </p:cNvPr>
          <p:cNvSpPr>
            <a:spLocks noGrp="1"/>
          </p:cNvSpPr>
          <p:nvPr>
            <p:ph idx="1"/>
          </p:nvPr>
        </p:nvSpPr>
        <p:spPr>
          <a:xfrm>
            <a:off x="838200" y="1825625"/>
            <a:ext cx="10515600" cy="4895850"/>
          </a:xfrm>
        </p:spPr>
        <p:txBody>
          <a:bodyPr>
            <a:normAutofit fontScale="92500"/>
          </a:bodyPr>
          <a:lstStyle/>
          <a:p>
            <a:pPr marL="514350" indent="-514350">
              <a:buFont typeface="+mj-lt"/>
              <a:buAutoNum type="arabicPeriod"/>
            </a:pPr>
            <a:r>
              <a:rPr lang="en-US" sz="3000" dirty="0"/>
              <a:t>Create funding formula growth for a school district’s adopted budget that matches the inflation passed by the Legislature. </a:t>
            </a:r>
          </a:p>
          <a:p>
            <a:pPr marL="971550" lvl="1" indent="-514350">
              <a:buFont typeface="+mj-lt"/>
              <a:buAutoNum type="alphaLcPeriod"/>
            </a:pPr>
            <a:r>
              <a:rPr lang="en-US" sz="3000" dirty="0"/>
              <a:t>Currently, only the 80% BASE budget grows by inflation and schools must conduct elections to complete funding of the public policy already adopted by the Legislature. This is redundant, unnecessary and conflicts with the Legislature’s definition of quality.</a:t>
            </a:r>
          </a:p>
          <a:p>
            <a:pPr marL="971550" lvl="1" indent="-514350">
              <a:buFont typeface="+mj-lt"/>
              <a:buAutoNum type="alphaLcPeriod"/>
            </a:pPr>
            <a:r>
              <a:rPr lang="en-US" sz="3000" dirty="0"/>
              <a:t>Allowing limited tax increases to complete the inflation adopted by the Legislature will reduce the necessity of elections and will also assist the Legislature in defending its formula that is required to be “self-executing with annual inflationary adjustments.” (20-9-309).</a:t>
            </a:r>
          </a:p>
          <a:p>
            <a:endParaRPr lang="en-US" sz="3000" dirty="0"/>
          </a:p>
        </p:txBody>
      </p:sp>
      <p:sp>
        <p:nvSpPr>
          <p:cNvPr id="5" name="Slide Number Placeholder 4">
            <a:extLst>
              <a:ext uri="{FF2B5EF4-FFF2-40B4-BE49-F238E27FC236}">
                <a16:creationId xmlns:a16="http://schemas.microsoft.com/office/drawing/2014/main" id="{B98A457D-5F9F-0C6F-33F8-369984FF3746}"/>
              </a:ext>
            </a:extLst>
          </p:cNvPr>
          <p:cNvSpPr>
            <a:spLocks noGrp="1"/>
          </p:cNvSpPr>
          <p:nvPr>
            <p:ph type="sldNum" sz="quarter" idx="12"/>
          </p:nvPr>
        </p:nvSpPr>
        <p:spPr/>
        <p:txBody>
          <a:bodyPr/>
          <a:lstStyle/>
          <a:p>
            <a:fld id="{28B9DE3A-4A71-E44A-95C2-8740C9316F0A}" type="slidenum">
              <a:rPr lang="en-US" smtClean="0"/>
              <a:t>10</a:t>
            </a:fld>
            <a:endParaRPr lang="en-US" dirty="0"/>
          </a:p>
        </p:txBody>
      </p:sp>
    </p:spTree>
    <p:extLst>
      <p:ext uri="{BB962C8B-B14F-4D97-AF65-F5344CB8AC3E}">
        <p14:creationId xmlns:p14="http://schemas.microsoft.com/office/powerpoint/2010/main" val="425960198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4CB26-8EAE-F7F7-E8E5-BA651AC6FBE0}"/>
              </a:ext>
            </a:extLst>
          </p:cNvPr>
          <p:cNvSpPr>
            <a:spLocks noGrp="1"/>
          </p:cNvSpPr>
          <p:nvPr>
            <p:ph type="title"/>
          </p:nvPr>
        </p:nvSpPr>
        <p:spPr>
          <a:xfrm>
            <a:off x="838200" y="439387"/>
            <a:ext cx="11120252" cy="1206851"/>
          </a:xfrm>
          <a:solidFill>
            <a:srgbClr val="EA7131"/>
          </a:solidFill>
        </p:spPr>
        <p:txBody>
          <a:bodyPr>
            <a:noAutofit/>
          </a:bodyPr>
          <a:lstStyle/>
          <a:p>
            <a:r>
              <a:rPr lang="en-US" sz="3600" b="0" i="0" dirty="0">
                <a:solidFill>
                  <a:schemeClr val="bg1"/>
                </a:solidFill>
                <a:effectLst/>
                <a:latin typeface="Adobe Clean"/>
              </a:rPr>
              <a:t>Concept for moving school </a:t>
            </a:r>
            <a:r>
              <a:rPr lang="en-US" sz="3600" dirty="0">
                <a:solidFill>
                  <a:schemeClr val="bg1"/>
                </a:solidFill>
                <a:latin typeface="Adobe Clean"/>
              </a:rPr>
              <a:t>e</a:t>
            </a:r>
            <a:r>
              <a:rPr lang="en-US" sz="3600" b="0" i="0" dirty="0">
                <a:solidFill>
                  <a:schemeClr val="bg1"/>
                </a:solidFill>
                <a:effectLst/>
                <a:latin typeface="Adobe Clean"/>
              </a:rPr>
              <a:t>lections to November in even numbered years – Details Cont</a:t>
            </a:r>
            <a:r>
              <a:rPr lang="en-US" sz="3600" dirty="0">
                <a:solidFill>
                  <a:schemeClr val="bg1"/>
                </a:solidFill>
                <a:latin typeface="Adobe Clean"/>
              </a:rPr>
              <a:t>.</a:t>
            </a:r>
            <a:endParaRPr lang="en-US" sz="3600" dirty="0">
              <a:solidFill>
                <a:schemeClr val="bg1"/>
              </a:solidFill>
            </a:endParaRPr>
          </a:p>
        </p:txBody>
      </p:sp>
      <p:sp>
        <p:nvSpPr>
          <p:cNvPr id="3" name="Content Placeholder 2">
            <a:extLst>
              <a:ext uri="{FF2B5EF4-FFF2-40B4-BE49-F238E27FC236}">
                <a16:creationId xmlns:a16="http://schemas.microsoft.com/office/drawing/2014/main" id="{C01D36EE-6F03-A9E1-E0AF-5F4230C31364}"/>
              </a:ext>
            </a:extLst>
          </p:cNvPr>
          <p:cNvSpPr>
            <a:spLocks noGrp="1"/>
          </p:cNvSpPr>
          <p:nvPr>
            <p:ph idx="1"/>
          </p:nvPr>
        </p:nvSpPr>
        <p:spPr>
          <a:xfrm>
            <a:off x="838200" y="1825625"/>
            <a:ext cx="10515600" cy="4895850"/>
          </a:xfrm>
        </p:spPr>
        <p:txBody>
          <a:bodyPr>
            <a:noAutofit/>
          </a:bodyPr>
          <a:lstStyle/>
          <a:p>
            <a:pPr marL="514350" indent="-514350">
              <a:buFont typeface="+mj-lt"/>
              <a:buAutoNum type="arabicPeriod" startAt="2"/>
            </a:pPr>
            <a:r>
              <a:rPr lang="en-US" sz="3000" dirty="0"/>
              <a:t>Simplify the question on ballots. Any increase </a:t>
            </a:r>
            <a:r>
              <a:rPr lang="en-US" sz="3000" i="1" dirty="0">
                <a:solidFill>
                  <a:srgbClr val="C00000"/>
                </a:solidFill>
              </a:rPr>
              <a:t>above inflation passed by the Legislature</a:t>
            </a:r>
            <a:r>
              <a:rPr lang="en-US" sz="3000" i="1" dirty="0"/>
              <a:t> </a:t>
            </a:r>
            <a:r>
              <a:rPr lang="en-US" sz="3000" dirty="0"/>
              <a:t>would require voter approval and districts would then state the proposed increase as a numerical difference above inflation that would apply to school fiscal years beginning after the November election for as little as 2 or as many as 4 years. A ballot question might look like:</a:t>
            </a:r>
          </a:p>
          <a:p>
            <a:pPr marL="914400" lvl="2" indent="0">
              <a:buNone/>
            </a:pPr>
            <a:r>
              <a:rPr lang="en-US" sz="2400" i="1" dirty="0"/>
              <a:t>“Shall the district be authorized to impose a local levy necessary to increase funding by ______% above inflation adopted by the Legislature for fiscal year(s) _____________?</a:t>
            </a:r>
          </a:p>
        </p:txBody>
      </p:sp>
      <p:sp>
        <p:nvSpPr>
          <p:cNvPr id="5" name="Slide Number Placeholder 4">
            <a:extLst>
              <a:ext uri="{FF2B5EF4-FFF2-40B4-BE49-F238E27FC236}">
                <a16:creationId xmlns:a16="http://schemas.microsoft.com/office/drawing/2014/main" id="{B98A457D-5F9F-0C6F-33F8-369984FF3746}"/>
              </a:ext>
            </a:extLst>
          </p:cNvPr>
          <p:cNvSpPr>
            <a:spLocks noGrp="1"/>
          </p:cNvSpPr>
          <p:nvPr>
            <p:ph type="sldNum" sz="quarter" idx="12"/>
          </p:nvPr>
        </p:nvSpPr>
        <p:spPr/>
        <p:txBody>
          <a:bodyPr/>
          <a:lstStyle/>
          <a:p>
            <a:fld id="{28B9DE3A-4A71-E44A-95C2-8740C9316F0A}" type="slidenum">
              <a:rPr lang="en-US" smtClean="0"/>
              <a:t>11</a:t>
            </a:fld>
            <a:endParaRPr lang="en-US" dirty="0"/>
          </a:p>
        </p:txBody>
      </p:sp>
    </p:spTree>
    <p:extLst>
      <p:ext uri="{BB962C8B-B14F-4D97-AF65-F5344CB8AC3E}">
        <p14:creationId xmlns:p14="http://schemas.microsoft.com/office/powerpoint/2010/main" val="3126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4CB26-8EAE-F7F7-E8E5-BA651AC6FBE0}"/>
              </a:ext>
            </a:extLst>
          </p:cNvPr>
          <p:cNvSpPr>
            <a:spLocks noGrp="1"/>
          </p:cNvSpPr>
          <p:nvPr>
            <p:ph type="title"/>
          </p:nvPr>
        </p:nvSpPr>
        <p:spPr>
          <a:xfrm>
            <a:off x="838200" y="439387"/>
            <a:ext cx="11120252" cy="1206851"/>
          </a:xfrm>
          <a:solidFill>
            <a:srgbClr val="EA7131"/>
          </a:solidFill>
        </p:spPr>
        <p:txBody>
          <a:bodyPr>
            <a:noAutofit/>
          </a:bodyPr>
          <a:lstStyle/>
          <a:p>
            <a:r>
              <a:rPr lang="en-US" sz="3600" b="0" i="0" dirty="0">
                <a:solidFill>
                  <a:schemeClr val="bg1"/>
                </a:solidFill>
                <a:effectLst/>
                <a:latin typeface="Adobe Clean"/>
              </a:rPr>
              <a:t>Concept for moving school </a:t>
            </a:r>
            <a:r>
              <a:rPr lang="en-US" sz="3600" dirty="0">
                <a:solidFill>
                  <a:schemeClr val="bg1"/>
                </a:solidFill>
                <a:latin typeface="Adobe Clean"/>
              </a:rPr>
              <a:t>e</a:t>
            </a:r>
            <a:r>
              <a:rPr lang="en-US" sz="3600" b="0" i="0" dirty="0">
                <a:solidFill>
                  <a:schemeClr val="bg1"/>
                </a:solidFill>
                <a:effectLst/>
                <a:latin typeface="Adobe Clean"/>
              </a:rPr>
              <a:t>lections to November in even numbered years – Details Cont</a:t>
            </a:r>
            <a:r>
              <a:rPr lang="en-US" sz="3600" dirty="0">
                <a:solidFill>
                  <a:schemeClr val="bg1"/>
                </a:solidFill>
                <a:latin typeface="Adobe Clean"/>
              </a:rPr>
              <a:t>.</a:t>
            </a:r>
            <a:endParaRPr lang="en-US" sz="3600" dirty="0">
              <a:solidFill>
                <a:schemeClr val="bg1"/>
              </a:solidFill>
            </a:endParaRPr>
          </a:p>
        </p:txBody>
      </p:sp>
      <p:sp>
        <p:nvSpPr>
          <p:cNvPr id="3" name="Content Placeholder 2">
            <a:extLst>
              <a:ext uri="{FF2B5EF4-FFF2-40B4-BE49-F238E27FC236}">
                <a16:creationId xmlns:a16="http://schemas.microsoft.com/office/drawing/2014/main" id="{C01D36EE-6F03-A9E1-E0AF-5F4230C31364}"/>
              </a:ext>
            </a:extLst>
          </p:cNvPr>
          <p:cNvSpPr>
            <a:spLocks noGrp="1"/>
          </p:cNvSpPr>
          <p:nvPr>
            <p:ph idx="1"/>
          </p:nvPr>
        </p:nvSpPr>
        <p:spPr>
          <a:xfrm>
            <a:off x="838200" y="1646238"/>
            <a:ext cx="10515600" cy="4895850"/>
          </a:xfrm>
        </p:spPr>
        <p:txBody>
          <a:bodyPr>
            <a:normAutofit/>
          </a:bodyPr>
          <a:lstStyle/>
          <a:p>
            <a:pPr marL="514350" indent="-514350">
              <a:buFont typeface="+mj-lt"/>
              <a:buAutoNum type="arabicPeriod" startAt="3"/>
            </a:pPr>
            <a:r>
              <a:rPr lang="en-US" dirty="0"/>
              <a:t>Limited, necessary exceptions:</a:t>
            </a:r>
          </a:p>
          <a:p>
            <a:pPr marL="971550" lvl="1" indent="-514350">
              <a:buFont typeface="+mj-lt"/>
              <a:buAutoNum type="alphaLcPeriod"/>
            </a:pPr>
            <a:r>
              <a:rPr lang="en-US" sz="2800" dirty="0"/>
              <a:t>Bond Issues – to prevent escalation in construction prices.</a:t>
            </a:r>
          </a:p>
          <a:p>
            <a:pPr marL="971550" lvl="1" indent="-514350">
              <a:buFont typeface="+mj-lt"/>
              <a:buAutoNum type="alphaLcPeriod"/>
            </a:pPr>
            <a:r>
              <a:rPr lang="en-US" sz="2800" dirty="0"/>
              <a:t>Unforeseen Emergencies (20-3-322) – Needed to address emergency issues like a failed sewer system, contamination in the water supply or a failed HVAC system. The law defines this as “a storm, fire, explosion, community disaster, insurrection, act of God, or other unforeseen destruction or impairment of school district property that affects the health and safety of the trustees, students, or district employees or the educational functions of the district.”</a:t>
            </a:r>
          </a:p>
          <a:p>
            <a:pPr marL="971550" lvl="1" indent="-514350">
              <a:buFont typeface="+mj-lt"/>
              <a:buAutoNum type="alphaLcPeriod"/>
            </a:pPr>
            <a:r>
              <a:rPr lang="en-US" sz="2800" dirty="0"/>
              <a:t>School safety levies – to ensure we can keep kids safe if a threat to school and student safety and security arises.</a:t>
            </a:r>
          </a:p>
        </p:txBody>
      </p:sp>
      <p:sp>
        <p:nvSpPr>
          <p:cNvPr id="5" name="Slide Number Placeholder 4">
            <a:extLst>
              <a:ext uri="{FF2B5EF4-FFF2-40B4-BE49-F238E27FC236}">
                <a16:creationId xmlns:a16="http://schemas.microsoft.com/office/drawing/2014/main" id="{B98A457D-5F9F-0C6F-33F8-369984FF3746}"/>
              </a:ext>
            </a:extLst>
          </p:cNvPr>
          <p:cNvSpPr>
            <a:spLocks noGrp="1"/>
          </p:cNvSpPr>
          <p:nvPr>
            <p:ph type="sldNum" sz="quarter" idx="12"/>
          </p:nvPr>
        </p:nvSpPr>
        <p:spPr/>
        <p:txBody>
          <a:bodyPr/>
          <a:lstStyle/>
          <a:p>
            <a:fld id="{28B9DE3A-4A71-E44A-95C2-8740C9316F0A}" type="slidenum">
              <a:rPr lang="en-US" smtClean="0"/>
              <a:t>12</a:t>
            </a:fld>
            <a:endParaRPr lang="en-US" dirty="0"/>
          </a:p>
        </p:txBody>
      </p:sp>
    </p:spTree>
    <p:extLst>
      <p:ext uri="{BB962C8B-B14F-4D97-AF65-F5344CB8AC3E}">
        <p14:creationId xmlns:p14="http://schemas.microsoft.com/office/powerpoint/2010/main" val="10960141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4CB26-8EAE-F7F7-E8E5-BA651AC6FBE0}"/>
              </a:ext>
            </a:extLst>
          </p:cNvPr>
          <p:cNvSpPr>
            <a:spLocks noGrp="1"/>
          </p:cNvSpPr>
          <p:nvPr>
            <p:ph type="title"/>
          </p:nvPr>
        </p:nvSpPr>
        <p:spPr>
          <a:xfrm>
            <a:off x="838200" y="439387"/>
            <a:ext cx="11120252" cy="1206851"/>
          </a:xfrm>
          <a:solidFill>
            <a:srgbClr val="EA7131"/>
          </a:solidFill>
        </p:spPr>
        <p:txBody>
          <a:bodyPr>
            <a:noAutofit/>
          </a:bodyPr>
          <a:lstStyle/>
          <a:p>
            <a:r>
              <a:rPr lang="en-US" sz="3600" b="0" i="0" dirty="0">
                <a:solidFill>
                  <a:schemeClr val="bg1"/>
                </a:solidFill>
                <a:effectLst/>
                <a:latin typeface="Adobe Clean"/>
              </a:rPr>
              <a:t>Concept for moving school </a:t>
            </a:r>
            <a:r>
              <a:rPr lang="en-US" sz="3600" dirty="0">
                <a:solidFill>
                  <a:schemeClr val="bg1"/>
                </a:solidFill>
                <a:latin typeface="Adobe Clean"/>
              </a:rPr>
              <a:t>e</a:t>
            </a:r>
            <a:r>
              <a:rPr lang="en-US" sz="3600" b="0" i="0" dirty="0">
                <a:solidFill>
                  <a:schemeClr val="bg1"/>
                </a:solidFill>
                <a:effectLst/>
                <a:latin typeface="Adobe Clean"/>
              </a:rPr>
              <a:t>lections to November in even numbered years – Details Cont</a:t>
            </a:r>
            <a:r>
              <a:rPr lang="en-US" sz="3600" dirty="0">
                <a:solidFill>
                  <a:schemeClr val="bg1"/>
                </a:solidFill>
                <a:latin typeface="Adobe Clean"/>
              </a:rPr>
              <a:t>.</a:t>
            </a:r>
            <a:endParaRPr lang="en-US" sz="3600" dirty="0">
              <a:solidFill>
                <a:schemeClr val="bg1"/>
              </a:solidFill>
            </a:endParaRPr>
          </a:p>
        </p:txBody>
      </p:sp>
      <p:sp>
        <p:nvSpPr>
          <p:cNvPr id="3" name="Content Placeholder 2">
            <a:extLst>
              <a:ext uri="{FF2B5EF4-FFF2-40B4-BE49-F238E27FC236}">
                <a16:creationId xmlns:a16="http://schemas.microsoft.com/office/drawing/2014/main" id="{C01D36EE-6F03-A9E1-E0AF-5F4230C31364}"/>
              </a:ext>
            </a:extLst>
          </p:cNvPr>
          <p:cNvSpPr>
            <a:spLocks noGrp="1"/>
          </p:cNvSpPr>
          <p:nvPr>
            <p:ph idx="1"/>
          </p:nvPr>
        </p:nvSpPr>
        <p:spPr>
          <a:xfrm>
            <a:off x="838200" y="1646238"/>
            <a:ext cx="10515600" cy="4895850"/>
          </a:xfrm>
        </p:spPr>
        <p:txBody>
          <a:bodyPr>
            <a:normAutofit fontScale="92500" lnSpcReduction="10000"/>
          </a:bodyPr>
          <a:lstStyle/>
          <a:p>
            <a:pPr marL="514350" indent="-514350">
              <a:buFont typeface="+mj-lt"/>
              <a:buAutoNum type="arabicPeriod" startAt="4"/>
            </a:pPr>
            <a:r>
              <a:rPr lang="en-US" sz="2400" dirty="0"/>
              <a:t>Remove elections of limited impact and empower elected trustees to act as constitutionally-empowered officials by majority will of the board. Examples (there may be others) </a:t>
            </a:r>
          </a:p>
          <a:p>
            <a:pPr marL="971550" lvl="1" indent="-514350">
              <a:buFont typeface="+mj-lt"/>
              <a:buAutoNum type="alphaLcPeriod"/>
            </a:pPr>
            <a:r>
              <a:rPr lang="en-US" dirty="0"/>
              <a:t>Opening of junior high school in districts with county high school – 20-6-505.</a:t>
            </a:r>
          </a:p>
          <a:p>
            <a:pPr marL="1428750" lvl="2" indent="-514350">
              <a:buFont typeface="+mj-lt"/>
              <a:buAutoNum type="alphaLcPeriod"/>
            </a:pPr>
            <a:r>
              <a:rPr lang="en-US" dirty="0"/>
              <a:t>No other school opening requires voter approval. This is a relic of something in the past that is not currently justified or understood.</a:t>
            </a:r>
          </a:p>
          <a:p>
            <a:pPr marL="971550" lvl="1" indent="-514350">
              <a:buFont typeface="+mj-lt"/>
              <a:buAutoNum type="alphaLcPeriod"/>
            </a:pPr>
            <a:r>
              <a:rPr lang="en-US" dirty="0"/>
              <a:t>Purchase or sale of property.</a:t>
            </a:r>
          </a:p>
          <a:p>
            <a:pPr marL="1428750" lvl="2" indent="-514350">
              <a:buFont typeface="+mj-lt"/>
              <a:buAutoNum type="alphaLcPeriod"/>
            </a:pPr>
            <a:r>
              <a:rPr lang="en-US" dirty="0"/>
              <a:t>Purchases of property already require suitability, accessibility, convenience, compliance with DPHHS and building code requirements. 20-6-621. There is also an exception for contiguous property.</a:t>
            </a:r>
          </a:p>
          <a:p>
            <a:pPr marL="1428750" lvl="2" indent="-514350">
              <a:buFont typeface="+mj-lt"/>
              <a:buAutoNum type="alphaLcPeriod"/>
            </a:pPr>
            <a:r>
              <a:rPr lang="en-US" dirty="0"/>
              <a:t>Sales of property already have an exception to voter approval if the Board determines the property is obsolete, abandoned or unsuitable for the school purposes of the district. </a:t>
            </a:r>
          </a:p>
          <a:p>
            <a:pPr marL="971550" lvl="1" indent="-514350">
              <a:buFont typeface="+mj-lt"/>
              <a:buAutoNum type="alphaLcPeriod"/>
            </a:pPr>
            <a:r>
              <a:rPr lang="en-US" dirty="0"/>
              <a:t>Transfer of money from fund to fund.</a:t>
            </a:r>
          </a:p>
          <a:p>
            <a:pPr marL="1428750" lvl="2" indent="-514350">
              <a:buFont typeface="+mj-lt"/>
              <a:buAutoNum type="alphaLcPeriod"/>
            </a:pPr>
            <a:r>
              <a:rPr lang="en-US" dirty="0"/>
              <a:t>This should be within the authority of the elected board of trustees in exercising their fiscal responsibilities. </a:t>
            </a:r>
          </a:p>
        </p:txBody>
      </p:sp>
      <p:sp>
        <p:nvSpPr>
          <p:cNvPr id="5" name="Slide Number Placeholder 4">
            <a:extLst>
              <a:ext uri="{FF2B5EF4-FFF2-40B4-BE49-F238E27FC236}">
                <a16:creationId xmlns:a16="http://schemas.microsoft.com/office/drawing/2014/main" id="{B98A457D-5F9F-0C6F-33F8-369984FF3746}"/>
              </a:ext>
            </a:extLst>
          </p:cNvPr>
          <p:cNvSpPr>
            <a:spLocks noGrp="1"/>
          </p:cNvSpPr>
          <p:nvPr>
            <p:ph type="sldNum" sz="quarter" idx="12"/>
          </p:nvPr>
        </p:nvSpPr>
        <p:spPr/>
        <p:txBody>
          <a:bodyPr/>
          <a:lstStyle/>
          <a:p>
            <a:fld id="{28B9DE3A-4A71-E44A-95C2-8740C9316F0A}" type="slidenum">
              <a:rPr lang="en-US" smtClean="0"/>
              <a:t>13</a:t>
            </a:fld>
            <a:endParaRPr lang="en-US" dirty="0"/>
          </a:p>
        </p:txBody>
      </p:sp>
    </p:spTree>
    <p:extLst>
      <p:ext uri="{BB962C8B-B14F-4D97-AF65-F5344CB8AC3E}">
        <p14:creationId xmlns:p14="http://schemas.microsoft.com/office/powerpoint/2010/main" val="294463463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4CB26-8EAE-F7F7-E8E5-BA651AC6FBE0}"/>
              </a:ext>
            </a:extLst>
          </p:cNvPr>
          <p:cNvSpPr>
            <a:spLocks noGrp="1"/>
          </p:cNvSpPr>
          <p:nvPr>
            <p:ph type="title"/>
          </p:nvPr>
        </p:nvSpPr>
        <p:spPr>
          <a:xfrm>
            <a:off x="838200" y="439387"/>
            <a:ext cx="11120252" cy="1206851"/>
          </a:xfrm>
          <a:solidFill>
            <a:srgbClr val="EA7131"/>
          </a:solidFill>
        </p:spPr>
        <p:txBody>
          <a:bodyPr>
            <a:noAutofit/>
          </a:bodyPr>
          <a:lstStyle/>
          <a:p>
            <a:r>
              <a:rPr lang="en-US" sz="3600" b="0" i="0" dirty="0">
                <a:solidFill>
                  <a:schemeClr val="bg1"/>
                </a:solidFill>
                <a:effectLst/>
                <a:latin typeface="Adobe Clean"/>
              </a:rPr>
              <a:t>Concept for moving school </a:t>
            </a:r>
            <a:r>
              <a:rPr lang="en-US" sz="3600" dirty="0">
                <a:solidFill>
                  <a:schemeClr val="bg1"/>
                </a:solidFill>
                <a:latin typeface="Adobe Clean"/>
              </a:rPr>
              <a:t>e</a:t>
            </a:r>
            <a:r>
              <a:rPr lang="en-US" sz="3600" b="0" i="0" dirty="0">
                <a:solidFill>
                  <a:schemeClr val="bg1"/>
                </a:solidFill>
                <a:effectLst/>
                <a:latin typeface="Adobe Clean"/>
              </a:rPr>
              <a:t>lections to November in even numbered years – Details Cont</a:t>
            </a:r>
            <a:r>
              <a:rPr lang="en-US" sz="3600" dirty="0">
                <a:solidFill>
                  <a:schemeClr val="bg1"/>
                </a:solidFill>
                <a:latin typeface="Adobe Clean"/>
              </a:rPr>
              <a:t>.</a:t>
            </a:r>
            <a:endParaRPr lang="en-US" sz="3600" dirty="0">
              <a:solidFill>
                <a:schemeClr val="bg1"/>
              </a:solidFill>
            </a:endParaRPr>
          </a:p>
        </p:txBody>
      </p:sp>
      <p:sp>
        <p:nvSpPr>
          <p:cNvPr id="3" name="Content Placeholder 2">
            <a:extLst>
              <a:ext uri="{FF2B5EF4-FFF2-40B4-BE49-F238E27FC236}">
                <a16:creationId xmlns:a16="http://schemas.microsoft.com/office/drawing/2014/main" id="{C01D36EE-6F03-A9E1-E0AF-5F4230C31364}"/>
              </a:ext>
            </a:extLst>
          </p:cNvPr>
          <p:cNvSpPr>
            <a:spLocks noGrp="1"/>
          </p:cNvSpPr>
          <p:nvPr>
            <p:ph idx="1"/>
          </p:nvPr>
        </p:nvSpPr>
        <p:spPr>
          <a:xfrm>
            <a:off x="838200" y="1646238"/>
            <a:ext cx="10515600" cy="4895850"/>
          </a:xfrm>
        </p:spPr>
        <p:txBody>
          <a:bodyPr>
            <a:normAutofit fontScale="92500" lnSpcReduction="10000"/>
          </a:bodyPr>
          <a:lstStyle/>
          <a:p>
            <a:pPr marL="514350" indent="-514350">
              <a:buFont typeface="+mj-lt"/>
              <a:buAutoNum type="arabicPeriod" startAt="5"/>
            </a:pPr>
            <a:r>
              <a:rPr lang="en-US" sz="2800" dirty="0"/>
              <a:t>Convert trustee terms from 3 years to 4 years and stagger initial elections to avoid majority up for election at the same time as provided by current law.</a:t>
            </a:r>
          </a:p>
          <a:p>
            <a:pPr marL="514350" indent="-514350">
              <a:buFont typeface="+mj-lt"/>
              <a:buAutoNum type="arabicPeriod" startAt="5"/>
            </a:pPr>
            <a:r>
              <a:rPr lang="en-US" sz="2800" dirty="0"/>
              <a:t>Provide for trustee assumption of office on the first Monday in January as provided for legislators and statewide elected offices.</a:t>
            </a:r>
          </a:p>
          <a:p>
            <a:pPr marL="514350" indent="-514350">
              <a:buFont typeface="+mj-lt"/>
              <a:buAutoNum type="arabicPeriod" startAt="5"/>
            </a:pPr>
            <a:r>
              <a:rPr lang="en-US" sz="2800" dirty="0"/>
              <a:t>Change the evaluation and renewal cycle for the superintendent from February 1 to December 31. Increase allowable length of superintendent contract from 3 years to 4 years consistent with election cycle.</a:t>
            </a:r>
          </a:p>
          <a:p>
            <a:pPr marL="514350" indent="-514350">
              <a:buFont typeface="+mj-lt"/>
              <a:buAutoNum type="arabicPeriod" startAt="5"/>
            </a:pPr>
            <a:r>
              <a:rPr lang="en-US" sz="2800" dirty="0"/>
              <a:t>Change annual reorganization of the board to January.</a:t>
            </a:r>
          </a:p>
          <a:p>
            <a:pPr marL="514350" indent="-514350">
              <a:buFont typeface="+mj-lt"/>
              <a:buAutoNum type="arabicPeriod" startAt="5"/>
            </a:pPr>
            <a:r>
              <a:rPr lang="en-US" sz="2800" dirty="0"/>
              <a:t>Change adoption of budget to June from August.</a:t>
            </a:r>
          </a:p>
          <a:p>
            <a:pPr marL="514350" indent="-514350">
              <a:buFont typeface="+mj-lt"/>
              <a:buAutoNum type="arabicPeriod" startAt="5"/>
            </a:pPr>
            <a:r>
              <a:rPr lang="en-US" dirty="0"/>
              <a:t>Delay Effective Date to allow for transition.</a:t>
            </a:r>
            <a:endParaRPr lang="en-US" sz="2800" dirty="0"/>
          </a:p>
          <a:p>
            <a:pPr marL="971550" lvl="1" indent="-514350">
              <a:buFont typeface="+mj-lt"/>
              <a:buAutoNum type="alphaLcPeriod"/>
            </a:pPr>
            <a:endParaRPr lang="en-US" sz="2800" dirty="0"/>
          </a:p>
        </p:txBody>
      </p:sp>
      <p:sp>
        <p:nvSpPr>
          <p:cNvPr id="5" name="Slide Number Placeholder 4">
            <a:extLst>
              <a:ext uri="{FF2B5EF4-FFF2-40B4-BE49-F238E27FC236}">
                <a16:creationId xmlns:a16="http://schemas.microsoft.com/office/drawing/2014/main" id="{B98A457D-5F9F-0C6F-33F8-369984FF3746}"/>
              </a:ext>
            </a:extLst>
          </p:cNvPr>
          <p:cNvSpPr>
            <a:spLocks noGrp="1"/>
          </p:cNvSpPr>
          <p:nvPr>
            <p:ph type="sldNum" sz="quarter" idx="12"/>
          </p:nvPr>
        </p:nvSpPr>
        <p:spPr/>
        <p:txBody>
          <a:bodyPr/>
          <a:lstStyle/>
          <a:p>
            <a:fld id="{28B9DE3A-4A71-E44A-95C2-8740C9316F0A}" type="slidenum">
              <a:rPr lang="en-US" smtClean="0"/>
              <a:t>14</a:t>
            </a:fld>
            <a:endParaRPr lang="en-US" dirty="0"/>
          </a:p>
        </p:txBody>
      </p:sp>
    </p:spTree>
    <p:extLst>
      <p:ext uri="{BB962C8B-B14F-4D97-AF65-F5344CB8AC3E}">
        <p14:creationId xmlns:p14="http://schemas.microsoft.com/office/powerpoint/2010/main" val="174133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4CB26-8EAE-F7F7-E8E5-BA651AC6FBE0}"/>
              </a:ext>
            </a:extLst>
          </p:cNvPr>
          <p:cNvSpPr>
            <a:spLocks noGrp="1"/>
          </p:cNvSpPr>
          <p:nvPr>
            <p:ph type="title"/>
          </p:nvPr>
        </p:nvSpPr>
        <p:spPr>
          <a:xfrm>
            <a:off x="838200" y="365125"/>
            <a:ext cx="10515600" cy="1325563"/>
          </a:xfrm>
        </p:spPr>
        <p:txBody>
          <a:bodyPr>
            <a:normAutofit/>
          </a:bodyPr>
          <a:lstStyle/>
          <a:p>
            <a:r>
              <a:rPr lang="en-US" sz="3800" b="0" i="0" dirty="0">
                <a:effectLst/>
                <a:latin typeface="Adobe Clean"/>
              </a:rPr>
              <a:t>Other Options for Turnout or Passage </a:t>
            </a:r>
            <a:r>
              <a:rPr lang="en-US" sz="3800" dirty="0">
                <a:latin typeface="Adobe Clean"/>
              </a:rPr>
              <a:t>R</a:t>
            </a:r>
            <a:r>
              <a:rPr lang="en-US" sz="3800" b="0" i="0" dirty="0">
                <a:effectLst/>
                <a:latin typeface="Adobe Clean"/>
              </a:rPr>
              <a:t>ate </a:t>
            </a:r>
            <a:r>
              <a:rPr lang="en-US" sz="3800" dirty="0">
                <a:latin typeface="Adobe Clean"/>
              </a:rPr>
              <a:t>R</a:t>
            </a:r>
            <a:r>
              <a:rPr lang="en-US" sz="3800" b="0" i="0" dirty="0">
                <a:effectLst/>
                <a:latin typeface="Adobe Clean"/>
              </a:rPr>
              <a:t>equirements – </a:t>
            </a:r>
            <a:r>
              <a:rPr lang="en-US" sz="3800" b="0" i="0" dirty="0">
                <a:solidFill>
                  <a:srgbClr val="C00000"/>
                </a:solidFill>
                <a:effectLst/>
                <a:latin typeface="Adobe Clean"/>
              </a:rPr>
              <a:t>Full Disclosure, MTSBA Opposes</a:t>
            </a:r>
            <a:endParaRPr lang="en-US" sz="3800" dirty="0">
              <a:solidFill>
                <a:srgbClr val="C00000"/>
              </a:solidFill>
            </a:endParaRPr>
          </a:p>
        </p:txBody>
      </p:sp>
      <p:sp>
        <p:nvSpPr>
          <p:cNvPr id="3" name="Content Placeholder 2">
            <a:extLst>
              <a:ext uri="{FF2B5EF4-FFF2-40B4-BE49-F238E27FC236}">
                <a16:creationId xmlns:a16="http://schemas.microsoft.com/office/drawing/2014/main" id="{C01D36EE-6F03-A9E1-E0AF-5F4230C31364}"/>
              </a:ext>
            </a:extLst>
          </p:cNvPr>
          <p:cNvSpPr>
            <a:spLocks noGrp="1"/>
          </p:cNvSpPr>
          <p:nvPr>
            <p:ph idx="1"/>
          </p:nvPr>
        </p:nvSpPr>
        <p:spPr>
          <a:xfrm>
            <a:off x="838200" y="1929384"/>
            <a:ext cx="10515600" cy="4251960"/>
          </a:xfrm>
        </p:spPr>
        <p:txBody>
          <a:bodyPr>
            <a:normAutofit/>
          </a:bodyPr>
          <a:lstStyle/>
          <a:p>
            <a:pPr marL="0" indent="0">
              <a:buNone/>
            </a:pPr>
            <a:r>
              <a:rPr lang="en-US" sz="2200" dirty="0"/>
              <a:t>Turnout and passage rate requirements have been previously held to be valid in Gordon v. Lance, 403 U.S. 1 (1971). Caveats:</a:t>
            </a:r>
          </a:p>
          <a:p>
            <a:pPr marL="742950" indent="-742950">
              <a:buFont typeface="+mj-lt"/>
              <a:buAutoNum type="alphaLcPeriod"/>
            </a:pPr>
            <a:r>
              <a:rPr lang="en-US" sz="2200" dirty="0"/>
              <a:t>The Court’s decision was based on guarantees under the United States Constitution and did not address state-specific constitutional guarantees.</a:t>
            </a:r>
          </a:p>
          <a:p>
            <a:pPr marL="742950" indent="-742950">
              <a:buFont typeface="+mj-lt"/>
              <a:buAutoNum type="alphaLcPeriod"/>
            </a:pPr>
            <a:r>
              <a:rPr lang="en-US" sz="2200" dirty="0"/>
              <a:t>The Court was presented with a fact pattern where the requirements were set forth in West Virginia’s state constitution and where the primary issue was bonded indebtedness.</a:t>
            </a:r>
          </a:p>
          <a:p>
            <a:pPr marL="742950" indent="-742950">
              <a:buFont typeface="+mj-lt"/>
              <a:buAutoNum type="alphaLcPeriod"/>
            </a:pPr>
            <a:r>
              <a:rPr lang="en-US" sz="2200" dirty="0"/>
              <a:t>The fact pattern also included a 60% passage rate for all bond elections and the Court specifically noted that fact in distinguishing the Court’s holding in Hunter v. Erickson, 393 U.S. 385 (1969), where the court found that a topic-specific (fair housing) supermajority requirement violated equal protection.</a:t>
            </a:r>
          </a:p>
        </p:txBody>
      </p:sp>
      <p:sp>
        <p:nvSpPr>
          <p:cNvPr id="5" name="Slide Number Placeholder 4">
            <a:extLst>
              <a:ext uri="{FF2B5EF4-FFF2-40B4-BE49-F238E27FC236}">
                <a16:creationId xmlns:a16="http://schemas.microsoft.com/office/drawing/2014/main" id="{B98A457D-5F9F-0C6F-33F8-369984FF3746}"/>
              </a:ext>
            </a:extLst>
          </p:cNvPr>
          <p:cNvSpPr>
            <a:spLocks noGrp="1"/>
          </p:cNvSpPr>
          <p:nvPr>
            <p:ph type="sldNum" sz="quarter" idx="12"/>
          </p:nvPr>
        </p:nvSpPr>
        <p:spPr>
          <a:xfrm>
            <a:off x="8610600" y="6356350"/>
            <a:ext cx="2743200" cy="365125"/>
          </a:xfrm>
        </p:spPr>
        <p:txBody>
          <a:bodyPr>
            <a:normAutofit/>
          </a:bodyPr>
          <a:lstStyle/>
          <a:p>
            <a:pPr>
              <a:spcAft>
                <a:spcPts val="600"/>
              </a:spcAft>
            </a:pPr>
            <a:fld id="{28B9DE3A-4A71-E44A-95C2-8740C9316F0A}" type="slidenum">
              <a:rPr lang="en-US" smtClean="0"/>
              <a:pPr>
                <a:spcAft>
                  <a:spcPts val="600"/>
                </a:spcAft>
              </a:pPr>
              <a:t>15</a:t>
            </a:fld>
            <a:endParaRPr lang="en-US"/>
          </a:p>
        </p:txBody>
      </p:sp>
    </p:spTree>
    <p:extLst>
      <p:ext uri="{BB962C8B-B14F-4D97-AF65-F5344CB8AC3E}">
        <p14:creationId xmlns:p14="http://schemas.microsoft.com/office/powerpoint/2010/main" val="41305287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4CB26-8EAE-F7F7-E8E5-BA651AC6FBE0}"/>
              </a:ext>
            </a:extLst>
          </p:cNvPr>
          <p:cNvSpPr>
            <a:spLocks noGrp="1"/>
          </p:cNvSpPr>
          <p:nvPr>
            <p:ph type="title"/>
          </p:nvPr>
        </p:nvSpPr>
        <p:spPr>
          <a:xfrm>
            <a:off x="838200" y="365125"/>
            <a:ext cx="10515600" cy="1325563"/>
          </a:xfrm>
        </p:spPr>
        <p:txBody>
          <a:bodyPr>
            <a:normAutofit/>
          </a:bodyPr>
          <a:lstStyle/>
          <a:p>
            <a:r>
              <a:rPr lang="en-US" sz="3800" b="0" i="0" dirty="0">
                <a:effectLst/>
                <a:latin typeface="Adobe Clean"/>
              </a:rPr>
              <a:t>What might a Universally-Applied Turnout or Passage Requirement Look Like?</a:t>
            </a:r>
            <a:endParaRPr lang="en-US" sz="3800" dirty="0">
              <a:solidFill>
                <a:srgbClr val="C00000"/>
              </a:solidFill>
            </a:endParaRPr>
          </a:p>
        </p:txBody>
      </p:sp>
      <p:sp>
        <p:nvSpPr>
          <p:cNvPr id="3" name="Content Placeholder 2">
            <a:extLst>
              <a:ext uri="{FF2B5EF4-FFF2-40B4-BE49-F238E27FC236}">
                <a16:creationId xmlns:a16="http://schemas.microsoft.com/office/drawing/2014/main" id="{C01D36EE-6F03-A9E1-E0AF-5F4230C31364}"/>
              </a:ext>
            </a:extLst>
          </p:cNvPr>
          <p:cNvSpPr>
            <a:spLocks noGrp="1"/>
          </p:cNvSpPr>
          <p:nvPr>
            <p:ph idx="1"/>
          </p:nvPr>
        </p:nvSpPr>
        <p:spPr>
          <a:xfrm>
            <a:off x="838200" y="1929384"/>
            <a:ext cx="10515600" cy="4251960"/>
          </a:xfrm>
        </p:spPr>
        <p:txBody>
          <a:bodyPr>
            <a:noAutofit/>
          </a:bodyPr>
          <a:lstStyle/>
          <a:p>
            <a:pPr marL="0" indent="0">
              <a:buNone/>
            </a:pPr>
            <a:r>
              <a:rPr lang="en-US" sz="2400" dirty="0"/>
              <a:t>It could be structured in multiple ways, but one framework already exists in law for school bonds. Under 20-9-428, MCA, a school bond passes under the following requirements:</a:t>
            </a:r>
          </a:p>
          <a:p>
            <a:r>
              <a:rPr lang="en-US" sz="2400" dirty="0"/>
              <a:t>If turnout is 40% or more, simple majority of votes cast</a:t>
            </a:r>
          </a:p>
          <a:p>
            <a:r>
              <a:rPr lang="en-US" sz="2400" dirty="0"/>
              <a:t>If turnout is greater than 30% but less than 40%, 60% supermajority required for passage</a:t>
            </a:r>
          </a:p>
          <a:p>
            <a:r>
              <a:rPr lang="en-US" sz="2400" dirty="0"/>
              <a:t>If turnout is 30% or less, the proposition is rejected</a:t>
            </a:r>
          </a:p>
          <a:p>
            <a:r>
              <a:rPr lang="en-US" sz="2400" dirty="0"/>
              <a:t>If the election is held in conjunction with an election that is conducted by mail ballot or in conjunction with a general or primary election, simple majority</a:t>
            </a:r>
          </a:p>
        </p:txBody>
      </p:sp>
      <p:sp>
        <p:nvSpPr>
          <p:cNvPr id="5" name="Slide Number Placeholder 4">
            <a:extLst>
              <a:ext uri="{FF2B5EF4-FFF2-40B4-BE49-F238E27FC236}">
                <a16:creationId xmlns:a16="http://schemas.microsoft.com/office/drawing/2014/main" id="{B98A457D-5F9F-0C6F-33F8-369984FF3746}"/>
              </a:ext>
            </a:extLst>
          </p:cNvPr>
          <p:cNvSpPr>
            <a:spLocks noGrp="1"/>
          </p:cNvSpPr>
          <p:nvPr>
            <p:ph type="sldNum" sz="quarter" idx="12"/>
          </p:nvPr>
        </p:nvSpPr>
        <p:spPr>
          <a:xfrm>
            <a:off x="8610600" y="6356350"/>
            <a:ext cx="2743200"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28B9DE3A-4A71-E44A-95C2-8740C9316F0A}" type="slidenum">
              <a:rPr kumimoji="0" lang="en-U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16</a:t>
            </a:fld>
            <a:endPar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49023970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4CB26-8EAE-F7F7-E8E5-BA651AC6FBE0}"/>
              </a:ext>
            </a:extLst>
          </p:cNvPr>
          <p:cNvSpPr>
            <a:spLocks noGrp="1"/>
          </p:cNvSpPr>
          <p:nvPr>
            <p:ph type="title"/>
          </p:nvPr>
        </p:nvSpPr>
        <p:spPr>
          <a:xfrm>
            <a:off x="838200" y="365125"/>
            <a:ext cx="10515600" cy="1325563"/>
          </a:xfrm>
        </p:spPr>
        <p:txBody>
          <a:bodyPr>
            <a:normAutofit/>
          </a:bodyPr>
          <a:lstStyle/>
          <a:p>
            <a:r>
              <a:rPr lang="en-US" sz="3800" b="0" i="0" dirty="0">
                <a:effectLst/>
                <a:latin typeface="Adobe Clean"/>
              </a:rPr>
              <a:t>A </a:t>
            </a:r>
            <a:r>
              <a:rPr lang="en-US" sz="3800" dirty="0">
                <a:latin typeface="Adobe Clean"/>
              </a:rPr>
              <a:t>s</a:t>
            </a:r>
            <a:r>
              <a:rPr lang="en-US" sz="3800" b="0" i="0" dirty="0">
                <a:effectLst/>
                <a:latin typeface="Adobe Clean"/>
              </a:rPr>
              <a:t>chool </a:t>
            </a:r>
            <a:r>
              <a:rPr lang="en-US" sz="3800" dirty="0">
                <a:latin typeface="Adobe Clean"/>
              </a:rPr>
              <a:t>d</a:t>
            </a:r>
            <a:r>
              <a:rPr lang="en-US" sz="3800" b="0" i="0" dirty="0">
                <a:effectLst/>
                <a:latin typeface="Adobe Clean"/>
              </a:rPr>
              <a:t>istrict-only </a:t>
            </a:r>
            <a:r>
              <a:rPr lang="en-US" sz="3800" dirty="0">
                <a:latin typeface="Adobe Clean"/>
              </a:rPr>
              <a:t>t</a:t>
            </a:r>
            <a:r>
              <a:rPr lang="en-US" sz="3800" b="0" i="0" dirty="0">
                <a:effectLst/>
                <a:latin typeface="Adobe Clean"/>
              </a:rPr>
              <a:t>urnout </a:t>
            </a:r>
            <a:r>
              <a:rPr lang="en-US" sz="3800" dirty="0">
                <a:latin typeface="Adobe Clean"/>
              </a:rPr>
              <a:t>r</a:t>
            </a:r>
            <a:r>
              <a:rPr lang="en-US" sz="3800" b="0" i="0" dirty="0">
                <a:effectLst/>
                <a:latin typeface="Adobe Clean"/>
              </a:rPr>
              <a:t>equirement would potentially have constitutional problems</a:t>
            </a:r>
            <a:endParaRPr lang="en-US" sz="3800" dirty="0">
              <a:solidFill>
                <a:srgbClr val="C00000"/>
              </a:solidFill>
            </a:endParaRPr>
          </a:p>
        </p:txBody>
      </p:sp>
      <p:sp>
        <p:nvSpPr>
          <p:cNvPr id="3" name="Content Placeholder 2">
            <a:extLst>
              <a:ext uri="{FF2B5EF4-FFF2-40B4-BE49-F238E27FC236}">
                <a16:creationId xmlns:a16="http://schemas.microsoft.com/office/drawing/2014/main" id="{C01D36EE-6F03-A9E1-E0AF-5F4230C31364}"/>
              </a:ext>
            </a:extLst>
          </p:cNvPr>
          <p:cNvSpPr>
            <a:spLocks noGrp="1"/>
          </p:cNvSpPr>
          <p:nvPr>
            <p:ph idx="1"/>
          </p:nvPr>
        </p:nvSpPr>
        <p:spPr>
          <a:xfrm>
            <a:off x="838200" y="1551007"/>
            <a:ext cx="10515600" cy="5170467"/>
          </a:xfrm>
        </p:spPr>
        <p:txBody>
          <a:bodyPr>
            <a:normAutofit/>
          </a:bodyPr>
          <a:lstStyle/>
          <a:p>
            <a:pPr marL="0" indent="0">
              <a:buNone/>
            </a:pPr>
            <a:r>
              <a:rPr lang="en-US" sz="2000" dirty="0"/>
              <a:t>Under Article X of the Montana Constitution:</a:t>
            </a:r>
          </a:p>
          <a:p>
            <a:pPr marL="742950" indent="-742950">
              <a:buFont typeface="+mj-lt"/>
              <a:buAutoNum type="arabicPeriod"/>
            </a:pPr>
            <a:r>
              <a:rPr lang="en-US" sz="2000" dirty="0"/>
              <a:t>The Peoples’ goal for a system of public education that develops the full potential of each person;</a:t>
            </a:r>
          </a:p>
          <a:p>
            <a:pPr marL="742950" indent="-742950">
              <a:buFont typeface="+mj-lt"/>
              <a:buAutoNum type="arabicPeriod"/>
            </a:pPr>
            <a:r>
              <a:rPr lang="en-US" sz="2000" dirty="0"/>
              <a:t>The guarantee of equality of educational opportunity;</a:t>
            </a:r>
          </a:p>
          <a:p>
            <a:pPr marL="742950" indent="-742950">
              <a:buFont typeface="+mj-lt"/>
              <a:buAutoNum type="arabicPeriod"/>
            </a:pPr>
            <a:r>
              <a:rPr lang="en-US" sz="2000" dirty="0"/>
              <a:t>The state’s obligation to provide for the basic system of free quality schools and </a:t>
            </a:r>
          </a:p>
          <a:p>
            <a:pPr marL="742950" indent="-742950">
              <a:buFont typeface="+mj-lt"/>
              <a:buAutoNum type="arabicPeriod"/>
            </a:pPr>
            <a:r>
              <a:rPr lang="en-US" sz="2000" dirty="0"/>
              <a:t>the definition of quality’s requirement that the funding formula be self executing with a mechanism for annual inflationary adjustments. </a:t>
            </a:r>
          </a:p>
          <a:p>
            <a:pPr marL="0" indent="0">
              <a:buNone/>
            </a:pPr>
            <a:r>
              <a:rPr lang="en-US" sz="2000" dirty="0"/>
              <a:t>All raise unique circumstances where fundamental rights could be found to have been violated through a turnout requirement or supermajority passage requirement for a school district-specific turnout or supermajority passage requirement. </a:t>
            </a:r>
          </a:p>
          <a:p>
            <a:pPr marL="0" indent="0">
              <a:buNone/>
            </a:pPr>
            <a:r>
              <a:rPr lang="en-US" sz="2000" dirty="0"/>
              <a:t>Singling out school levy elections for special treatment could be held to single out the rights of students to a basic system of free quality schools in a manner that would fall outside the protection of the Court’s holding in Gordon v. Lance.</a:t>
            </a:r>
          </a:p>
        </p:txBody>
      </p:sp>
      <p:sp>
        <p:nvSpPr>
          <p:cNvPr id="5" name="Slide Number Placeholder 4">
            <a:extLst>
              <a:ext uri="{FF2B5EF4-FFF2-40B4-BE49-F238E27FC236}">
                <a16:creationId xmlns:a16="http://schemas.microsoft.com/office/drawing/2014/main" id="{B98A457D-5F9F-0C6F-33F8-369984FF3746}"/>
              </a:ext>
            </a:extLst>
          </p:cNvPr>
          <p:cNvSpPr>
            <a:spLocks noGrp="1"/>
          </p:cNvSpPr>
          <p:nvPr>
            <p:ph type="sldNum" sz="quarter" idx="12"/>
          </p:nvPr>
        </p:nvSpPr>
        <p:spPr>
          <a:xfrm>
            <a:off x="8610600" y="6356350"/>
            <a:ext cx="2743200" cy="365125"/>
          </a:xfrm>
        </p:spPr>
        <p:txBody>
          <a:bodyPr>
            <a:normAutofit/>
          </a:bodyPr>
          <a:lstStyle/>
          <a:p>
            <a:pPr>
              <a:spcAft>
                <a:spcPts val="600"/>
              </a:spcAft>
            </a:pPr>
            <a:fld id="{28B9DE3A-4A71-E44A-95C2-8740C9316F0A}" type="slidenum">
              <a:rPr lang="en-US" smtClean="0"/>
              <a:pPr>
                <a:spcAft>
                  <a:spcPts val="600"/>
                </a:spcAft>
              </a:pPr>
              <a:t>17</a:t>
            </a:fld>
            <a:endParaRPr lang="en-US"/>
          </a:p>
        </p:txBody>
      </p:sp>
    </p:spTree>
    <p:extLst>
      <p:ext uri="{BB962C8B-B14F-4D97-AF65-F5344CB8AC3E}">
        <p14:creationId xmlns:p14="http://schemas.microsoft.com/office/powerpoint/2010/main" val="30402153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01D36EE-6F03-A9E1-E0AF-5F4230C31364}"/>
              </a:ext>
            </a:extLst>
          </p:cNvPr>
          <p:cNvSpPr>
            <a:spLocks noGrp="1"/>
          </p:cNvSpPr>
          <p:nvPr>
            <p:ph idx="1"/>
          </p:nvPr>
        </p:nvSpPr>
        <p:spPr>
          <a:xfrm>
            <a:off x="838200" y="1574157"/>
            <a:ext cx="10515600" cy="4918718"/>
          </a:xfrm>
        </p:spPr>
        <p:txBody>
          <a:bodyPr>
            <a:normAutofit/>
          </a:bodyPr>
          <a:lstStyle/>
          <a:p>
            <a:pPr marL="0" indent="0">
              <a:buNone/>
            </a:pPr>
            <a:r>
              <a:rPr lang="en-US" sz="2400" dirty="0"/>
              <a:t>Making it even more difficult for a school district to pass a general fund levy consistent with inflation adopted by the Legislature that is integrated as a guarantee in the definition of quality could threaten constitutional compliance that some are already questioning.</a:t>
            </a:r>
          </a:p>
          <a:p>
            <a:pPr marL="0" indent="0">
              <a:buNone/>
            </a:pPr>
            <a:endParaRPr lang="en-US" sz="2400" dirty="0"/>
          </a:p>
          <a:p>
            <a:pPr marL="0" indent="0">
              <a:buNone/>
            </a:pPr>
            <a:r>
              <a:rPr lang="en-US" sz="2400" dirty="0"/>
              <a:t>MTSBA Levy Survey Results So Far (Results through May 14, 2024):</a:t>
            </a:r>
          </a:p>
          <a:p>
            <a:pPr marL="457200" indent="-457200">
              <a:buFont typeface="+mj-lt"/>
              <a:buAutoNum type="arabicPeriod"/>
            </a:pPr>
            <a:r>
              <a:rPr lang="en-US" sz="2400" dirty="0"/>
              <a:t>Lowest number of general fund levy elections reported ever (only 36 elementary, 23 high school reported) since 1996.</a:t>
            </a:r>
          </a:p>
          <a:p>
            <a:pPr marL="457200" indent="-457200">
              <a:buFont typeface="+mj-lt"/>
              <a:buAutoNum type="arabicPeriod"/>
            </a:pPr>
            <a:r>
              <a:rPr lang="en-US" sz="2400" dirty="0"/>
              <a:t>Elementary general fund passage rate of 55%, never previously below 70% in any year MTSBA has surveyed since 1996.</a:t>
            </a:r>
          </a:p>
          <a:p>
            <a:pPr marL="457200" indent="-457200">
              <a:buFont typeface="+mj-lt"/>
              <a:buAutoNum type="arabicPeriod"/>
            </a:pPr>
            <a:r>
              <a:rPr lang="en-US" sz="2400" dirty="0"/>
              <a:t>High school general fund passage rate of 61%, never previously below 70% in any year MTSBA has surveyed since 1996. </a:t>
            </a:r>
          </a:p>
        </p:txBody>
      </p:sp>
      <p:sp>
        <p:nvSpPr>
          <p:cNvPr id="5" name="Slide Number Placeholder 4">
            <a:extLst>
              <a:ext uri="{FF2B5EF4-FFF2-40B4-BE49-F238E27FC236}">
                <a16:creationId xmlns:a16="http://schemas.microsoft.com/office/drawing/2014/main" id="{B98A457D-5F9F-0C6F-33F8-369984FF3746}"/>
              </a:ext>
            </a:extLst>
          </p:cNvPr>
          <p:cNvSpPr>
            <a:spLocks noGrp="1"/>
          </p:cNvSpPr>
          <p:nvPr>
            <p:ph type="sldNum" sz="quarter" idx="12"/>
          </p:nvPr>
        </p:nvSpPr>
        <p:spPr>
          <a:xfrm>
            <a:off x="8610600" y="6356350"/>
            <a:ext cx="2743200" cy="365125"/>
          </a:xfrm>
        </p:spPr>
        <p:txBody>
          <a:bodyPr>
            <a:normAutofit/>
          </a:bodyPr>
          <a:lstStyle/>
          <a:p>
            <a:pPr>
              <a:spcAft>
                <a:spcPts val="600"/>
              </a:spcAft>
            </a:pPr>
            <a:fld id="{28B9DE3A-4A71-E44A-95C2-8740C9316F0A}" type="slidenum">
              <a:rPr lang="en-US" smtClean="0"/>
              <a:pPr>
                <a:spcAft>
                  <a:spcPts val="600"/>
                </a:spcAft>
              </a:pPr>
              <a:t>18</a:t>
            </a:fld>
            <a:endParaRPr lang="en-US"/>
          </a:p>
        </p:txBody>
      </p:sp>
      <p:sp>
        <p:nvSpPr>
          <p:cNvPr id="8" name="Title 1">
            <a:extLst>
              <a:ext uri="{FF2B5EF4-FFF2-40B4-BE49-F238E27FC236}">
                <a16:creationId xmlns:a16="http://schemas.microsoft.com/office/drawing/2014/main" id="{D5B60A53-76AF-EE49-0C78-2F4A9E5D0453}"/>
              </a:ext>
            </a:extLst>
          </p:cNvPr>
          <p:cNvSpPr>
            <a:spLocks noGrp="1"/>
          </p:cNvSpPr>
          <p:nvPr>
            <p:ph type="title"/>
          </p:nvPr>
        </p:nvSpPr>
        <p:spPr/>
        <p:txBody>
          <a:bodyPr>
            <a:normAutofit/>
          </a:bodyPr>
          <a:lstStyle/>
          <a:p>
            <a:r>
              <a:rPr lang="en-US" sz="3800" b="0" i="0" dirty="0">
                <a:effectLst/>
                <a:latin typeface="Adobe Clean"/>
              </a:rPr>
              <a:t>A </a:t>
            </a:r>
            <a:r>
              <a:rPr lang="en-US" sz="3800" dirty="0">
                <a:latin typeface="Adobe Clean"/>
              </a:rPr>
              <a:t>s</a:t>
            </a:r>
            <a:r>
              <a:rPr lang="en-US" sz="3800" b="0" i="0" dirty="0">
                <a:effectLst/>
                <a:latin typeface="Adobe Clean"/>
              </a:rPr>
              <a:t>chool </a:t>
            </a:r>
            <a:r>
              <a:rPr lang="en-US" sz="3800" dirty="0">
                <a:latin typeface="Adobe Clean"/>
              </a:rPr>
              <a:t>d</a:t>
            </a:r>
            <a:r>
              <a:rPr lang="en-US" sz="3800" b="0" i="0" dirty="0">
                <a:effectLst/>
                <a:latin typeface="Adobe Clean"/>
              </a:rPr>
              <a:t>istrict-only </a:t>
            </a:r>
            <a:r>
              <a:rPr lang="en-US" sz="3800" dirty="0">
                <a:latin typeface="Adobe Clean"/>
              </a:rPr>
              <a:t>t</a:t>
            </a:r>
            <a:r>
              <a:rPr lang="en-US" sz="3800" b="0" i="0" dirty="0">
                <a:effectLst/>
                <a:latin typeface="Adobe Clean"/>
              </a:rPr>
              <a:t>urnout </a:t>
            </a:r>
            <a:r>
              <a:rPr lang="en-US" sz="3800" dirty="0">
                <a:latin typeface="Adobe Clean"/>
              </a:rPr>
              <a:t>r</a:t>
            </a:r>
            <a:r>
              <a:rPr lang="en-US" sz="3800" b="0" i="0" dirty="0">
                <a:effectLst/>
                <a:latin typeface="Adobe Clean"/>
              </a:rPr>
              <a:t>equirement would potentially have constitutional problems</a:t>
            </a:r>
            <a:endParaRPr lang="en-US" sz="3800" dirty="0">
              <a:solidFill>
                <a:srgbClr val="C00000"/>
              </a:solidFill>
            </a:endParaRPr>
          </a:p>
        </p:txBody>
      </p:sp>
    </p:spTree>
    <p:extLst>
      <p:ext uri="{BB962C8B-B14F-4D97-AF65-F5344CB8AC3E}">
        <p14:creationId xmlns:p14="http://schemas.microsoft.com/office/powerpoint/2010/main" val="36487328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0806E-10C3-96E7-77D2-5CE7922BAD22}"/>
              </a:ext>
            </a:extLst>
          </p:cNvPr>
          <p:cNvSpPr>
            <a:spLocks noGrp="1"/>
          </p:cNvSpPr>
          <p:nvPr>
            <p:ph type="title"/>
          </p:nvPr>
        </p:nvSpPr>
        <p:spPr>
          <a:xfrm>
            <a:off x="230704" y="0"/>
            <a:ext cx="11727542" cy="1306440"/>
          </a:xfrm>
          <a:solidFill>
            <a:srgbClr val="EA7131"/>
          </a:solidFill>
        </p:spPr>
        <p:txBody>
          <a:bodyPr>
            <a:normAutofit/>
          </a:bodyPr>
          <a:lstStyle/>
          <a:p>
            <a:r>
              <a:rPr lang="en-US" sz="4000" dirty="0">
                <a:solidFill>
                  <a:schemeClr val="bg1"/>
                </a:solidFill>
              </a:rPr>
              <a:t>Topic 2: November Even Year K-12 School Elections</a:t>
            </a:r>
          </a:p>
        </p:txBody>
      </p:sp>
      <p:sp>
        <p:nvSpPr>
          <p:cNvPr id="5" name="Slide Number Placeholder 4">
            <a:extLst>
              <a:ext uri="{FF2B5EF4-FFF2-40B4-BE49-F238E27FC236}">
                <a16:creationId xmlns:a16="http://schemas.microsoft.com/office/drawing/2014/main" id="{C09C007F-EB38-08B4-AE20-57EB9422CB35}"/>
              </a:ext>
            </a:extLst>
          </p:cNvPr>
          <p:cNvSpPr>
            <a:spLocks noGrp="1"/>
          </p:cNvSpPr>
          <p:nvPr>
            <p:ph type="sldNum" sz="quarter" idx="12"/>
          </p:nvPr>
        </p:nvSpPr>
        <p:spPr>
          <a:xfrm>
            <a:off x="8610600" y="6356350"/>
            <a:ext cx="2743200" cy="365125"/>
          </a:xfrm>
        </p:spPr>
        <p:txBody>
          <a:bodyPr>
            <a:normAutofit/>
          </a:bodyPr>
          <a:lstStyle/>
          <a:p>
            <a:pPr>
              <a:spcAft>
                <a:spcPts val="600"/>
              </a:spcAft>
            </a:pPr>
            <a:fld id="{28B9DE3A-4A71-E44A-95C2-8740C9316F0A}" type="slidenum">
              <a:rPr lang="en-US"/>
              <a:pPr>
                <a:spcAft>
                  <a:spcPts val="600"/>
                </a:spcAft>
              </a:pPr>
              <a:t>2</a:t>
            </a:fld>
            <a:endParaRPr lang="en-US"/>
          </a:p>
        </p:txBody>
      </p:sp>
      <p:graphicFrame>
        <p:nvGraphicFramePr>
          <p:cNvPr id="19" name="Content Placeholder 3">
            <a:extLst>
              <a:ext uri="{FF2B5EF4-FFF2-40B4-BE49-F238E27FC236}">
                <a16:creationId xmlns:a16="http://schemas.microsoft.com/office/drawing/2014/main" id="{55B79CD4-FC3A-D73B-A5C3-EA2011B9C9C5}"/>
              </a:ext>
            </a:extLst>
          </p:cNvPr>
          <p:cNvGraphicFramePr>
            <a:graphicFrameLocks noGrp="1"/>
          </p:cNvGraphicFramePr>
          <p:nvPr>
            <p:ph idx="1"/>
            <p:extLst>
              <p:ext uri="{D42A27DB-BD31-4B8C-83A1-F6EECF244321}">
                <p14:modId xmlns:p14="http://schemas.microsoft.com/office/powerpoint/2010/main" val="1152811232"/>
              </p:ext>
            </p:extLst>
          </p:nvPr>
        </p:nvGraphicFramePr>
        <p:xfrm>
          <a:off x="605970" y="1451428"/>
          <a:ext cx="10468429" cy="52700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2614824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747B5BF-9329-4839-2754-61AE6C1F8C5C}"/>
              </a:ext>
            </a:extLst>
          </p:cNvPr>
          <p:cNvSpPr>
            <a:spLocks noGrp="1"/>
          </p:cNvSpPr>
          <p:nvPr>
            <p:ph idx="1"/>
          </p:nvPr>
        </p:nvSpPr>
        <p:spPr/>
        <p:txBody>
          <a:bodyPr>
            <a:normAutofit fontScale="92500" lnSpcReduction="10000"/>
          </a:bodyPr>
          <a:lstStyle/>
          <a:p>
            <a:pPr marL="514350" indent="-514350">
              <a:buFont typeface="+mj-lt"/>
              <a:buAutoNum type="arabicPeriod"/>
            </a:pPr>
            <a:r>
              <a:rPr lang="en-US" dirty="0"/>
              <a:t>The current system of funding and adopting budgets for schools requires that schools obtain voter approval of what the Legislature already approved in setting inflation. This is a flaw in the funding formula that disconnects and/or requires supplemental approval of local funding just to fulfill the funding decisions made by the Legislature. </a:t>
            </a:r>
          </a:p>
          <a:p>
            <a:pPr marL="514350" indent="-514350">
              <a:buFont typeface="+mj-lt"/>
              <a:buAutoNum type="arabicPeriod"/>
            </a:pPr>
            <a:r>
              <a:rPr lang="en-US" dirty="0"/>
              <a:t>Example: When the Legislature approves 3% inflation, schools only receive 80% of that amount, or 2.4% unless they can pass a local levy to complete the inflation adopted by the Legislature. </a:t>
            </a:r>
          </a:p>
          <a:p>
            <a:pPr marL="514350" indent="-514350">
              <a:buFont typeface="+mj-lt"/>
              <a:buAutoNum type="arabicPeriod"/>
            </a:pPr>
            <a:r>
              <a:rPr lang="en-US" dirty="0"/>
              <a:t>The local levy elections are not being run for discretionary extras but are rather to ensure the district can maintain current programs and services without disproportionate cuts. </a:t>
            </a:r>
          </a:p>
          <a:p>
            <a:endParaRPr lang="en-US" dirty="0"/>
          </a:p>
          <a:p>
            <a:endParaRPr lang="en-US" dirty="0"/>
          </a:p>
          <a:p>
            <a:endParaRPr lang="en-US" dirty="0"/>
          </a:p>
        </p:txBody>
      </p:sp>
      <p:sp>
        <p:nvSpPr>
          <p:cNvPr id="5" name="Slide Number Placeholder 4">
            <a:extLst>
              <a:ext uri="{FF2B5EF4-FFF2-40B4-BE49-F238E27FC236}">
                <a16:creationId xmlns:a16="http://schemas.microsoft.com/office/drawing/2014/main" id="{7F4163C6-F231-3F93-EA00-1654D1BBC7E6}"/>
              </a:ext>
            </a:extLst>
          </p:cNvPr>
          <p:cNvSpPr>
            <a:spLocks noGrp="1"/>
          </p:cNvSpPr>
          <p:nvPr>
            <p:ph type="sldNum" sz="quarter" idx="12"/>
          </p:nvPr>
        </p:nvSpPr>
        <p:spPr/>
        <p:txBody>
          <a:bodyPr/>
          <a:lstStyle/>
          <a:p>
            <a:fld id="{28B9DE3A-4A71-E44A-95C2-8740C9316F0A}" type="slidenum">
              <a:rPr lang="en-US" smtClean="0"/>
              <a:t>3</a:t>
            </a:fld>
            <a:endParaRPr lang="en-US" dirty="0"/>
          </a:p>
        </p:txBody>
      </p:sp>
      <p:sp>
        <p:nvSpPr>
          <p:cNvPr id="6" name="Title 1">
            <a:extLst>
              <a:ext uri="{FF2B5EF4-FFF2-40B4-BE49-F238E27FC236}">
                <a16:creationId xmlns:a16="http://schemas.microsoft.com/office/drawing/2014/main" id="{4392F51B-E6AD-0443-8F0A-B417E490DA37}"/>
              </a:ext>
            </a:extLst>
          </p:cNvPr>
          <p:cNvSpPr>
            <a:spLocks noGrp="1"/>
          </p:cNvSpPr>
          <p:nvPr>
            <p:ph type="title"/>
          </p:nvPr>
        </p:nvSpPr>
        <p:spPr>
          <a:solidFill>
            <a:srgbClr val="EA7131"/>
          </a:solidFill>
        </p:spPr>
        <p:txBody>
          <a:bodyPr>
            <a:normAutofit/>
          </a:bodyPr>
          <a:lstStyle/>
          <a:p>
            <a:r>
              <a:rPr lang="en-US" sz="4000" dirty="0">
                <a:solidFill>
                  <a:schemeClr val="bg1"/>
                </a:solidFill>
              </a:rPr>
              <a:t>Reasons for and the Importance of May in the Current System</a:t>
            </a:r>
          </a:p>
        </p:txBody>
      </p:sp>
    </p:spTree>
    <p:extLst>
      <p:ext uri="{BB962C8B-B14F-4D97-AF65-F5344CB8AC3E}">
        <p14:creationId xmlns:p14="http://schemas.microsoft.com/office/powerpoint/2010/main" val="355137868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FFFEC-86AD-0031-4F90-7107FC4B5513}"/>
              </a:ext>
            </a:extLst>
          </p:cNvPr>
          <p:cNvSpPr>
            <a:spLocks noGrp="1"/>
          </p:cNvSpPr>
          <p:nvPr>
            <p:ph type="title"/>
          </p:nvPr>
        </p:nvSpPr>
        <p:spPr>
          <a:xfrm>
            <a:off x="196770" y="248038"/>
            <a:ext cx="11840901" cy="1159200"/>
          </a:xfrm>
          <a:solidFill>
            <a:srgbClr val="EA7131"/>
          </a:solidFill>
        </p:spPr>
        <p:txBody>
          <a:bodyPr vert="horz" lIns="91440" tIns="45720" rIns="91440" bIns="45720" rtlCol="0" anchor="ctr">
            <a:noAutofit/>
          </a:bodyPr>
          <a:lstStyle/>
          <a:p>
            <a:r>
              <a:rPr lang="en-US" sz="4000" dirty="0">
                <a:solidFill>
                  <a:schemeClr val="bg1"/>
                </a:solidFill>
              </a:rPr>
              <a:t>Reasons for and the Importance of May in the Current System– Cont.</a:t>
            </a:r>
            <a:endParaRPr lang="en-US" sz="4000" kern="1200" dirty="0">
              <a:solidFill>
                <a:srgbClr val="FFFFFF"/>
              </a:solidFill>
              <a:latin typeface="+mj-lt"/>
              <a:ea typeface="+mj-ea"/>
              <a:cs typeface="+mj-cs"/>
            </a:endParaRPr>
          </a:p>
        </p:txBody>
      </p:sp>
      <p:sp>
        <p:nvSpPr>
          <p:cNvPr id="5" name="Slide Number Placeholder 4">
            <a:extLst>
              <a:ext uri="{FF2B5EF4-FFF2-40B4-BE49-F238E27FC236}">
                <a16:creationId xmlns:a16="http://schemas.microsoft.com/office/drawing/2014/main" id="{A9D43354-09CF-F568-6AF3-A7AD8E99B5DF}"/>
              </a:ext>
            </a:extLst>
          </p:cNvPr>
          <p:cNvSpPr>
            <a:spLocks noGrp="1"/>
          </p:cNvSpPr>
          <p:nvPr>
            <p:ph type="sldNum" sz="quarter" idx="12"/>
          </p:nvPr>
        </p:nvSpPr>
        <p:spPr>
          <a:xfrm>
            <a:off x="11704319" y="6455664"/>
            <a:ext cx="448056" cy="365125"/>
          </a:xfrm>
        </p:spPr>
        <p:txBody>
          <a:bodyPr vert="horz" lIns="91440" tIns="45720" rIns="91440" bIns="45720" rtlCol="0" anchor="ctr">
            <a:normAutofit/>
          </a:bodyPr>
          <a:lstStyle/>
          <a:p>
            <a:pPr>
              <a:spcAft>
                <a:spcPts val="600"/>
              </a:spcAft>
            </a:pPr>
            <a:fld id="{28B9DE3A-4A71-E44A-95C2-8740C9316F0A}" type="slidenum">
              <a:rPr lang="en-US" sz="1100">
                <a:solidFill>
                  <a:schemeClr val="tx1">
                    <a:lumMod val="50000"/>
                    <a:lumOff val="50000"/>
                  </a:schemeClr>
                </a:solidFill>
              </a:rPr>
              <a:pPr>
                <a:spcAft>
                  <a:spcPts val="600"/>
                </a:spcAft>
              </a:pPr>
              <a:t>4</a:t>
            </a:fld>
            <a:endParaRPr lang="en-US" sz="1100">
              <a:solidFill>
                <a:schemeClr val="tx1">
                  <a:lumMod val="50000"/>
                  <a:lumOff val="50000"/>
                </a:schemeClr>
              </a:solidFill>
            </a:endParaRPr>
          </a:p>
        </p:txBody>
      </p:sp>
      <p:pic>
        <p:nvPicPr>
          <p:cNvPr id="6" name="Picture 5" descr="A blue text with white text&#10;&#10;Description automatically generated">
            <a:extLst>
              <a:ext uri="{FF2B5EF4-FFF2-40B4-BE49-F238E27FC236}">
                <a16:creationId xmlns:a16="http://schemas.microsoft.com/office/drawing/2014/main" id="{D10E1C33-3E90-BF8C-462B-9459877C02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505" y="6227156"/>
            <a:ext cx="2015814" cy="571412"/>
          </a:xfrm>
          <a:prstGeom prst="rect">
            <a:avLst/>
          </a:prstGeom>
        </p:spPr>
      </p:pic>
      <p:graphicFrame>
        <p:nvGraphicFramePr>
          <p:cNvPr id="4" name="Table 3">
            <a:extLst>
              <a:ext uri="{FF2B5EF4-FFF2-40B4-BE49-F238E27FC236}">
                <a16:creationId xmlns:a16="http://schemas.microsoft.com/office/drawing/2014/main" id="{2B2CB538-BDA8-6DD5-8AF9-D8BF71A3558D}"/>
              </a:ext>
            </a:extLst>
          </p:cNvPr>
          <p:cNvGraphicFramePr>
            <a:graphicFrameLocks noGrp="1"/>
          </p:cNvGraphicFramePr>
          <p:nvPr/>
        </p:nvGraphicFramePr>
        <p:xfrm>
          <a:off x="196770" y="1655277"/>
          <a:ext cx="11840902" cy="4570235"/>
        </p:xfrm>
        <a:graphic>
          <a:graphicData uri="http://schemas.openxmlformats.org/drawingml/2006/table">
            <a:tbl>
              <a:tblPr firstRow="1" bandRow="1">
                <a:tableStyleId>{5C22544A-7EE6-4342-B048-85BDC9FD1C3A}</a:tableStyleId>
              </a:tblPr>
              <a:tblGrid>
                <a:gridCol w="844596">
                  <a:extLst>
                    <a:ext uri="{9D8B030D-6E8A-4147-A177-3AD203B41FA5}">
                      <a16:colId xmlns:a16="http://schemas.microsoft.com/office/drawing/2014/main" val="284819884"/>
                    </a:ext>
                  </a:extLst>
                </a:gridCol>
                <a:gridCol w="2186013">
                  <a:extLst>
                    <a:ext uri="{9D8B030D-6E8A-4147-A177-3AD203B41FA5}">
                      <a16:colId xmlns:a16="http://schemas.microsoft.com/office/drawing/2014/main" val="3672520149"/>
                    </a:ext>
                  </a:extLst>
                </a:gridCol>
                <a:gridCol w="2186013">
                  <a:extLst>
                    <a:ext uri="{9D8B030D-6E8A-4147-A177-3AD203B41FA5}">
                      <a16:colId xmlns:a16="http://schemas.microsoft.com/office/drawing/2014/main" val="103636389"/>
                    </a:ext>
                  </a:extLst>
                </a:gridCol>
                <a:gridCol w="1192370">
                  <a:extLst>
                    <a:ext uri="{9D8B030D-6E8A-4147-A177-3AD203B41FA5}">
                      <a16:colId xmlns:a16="http://schemas.microsoft.com/office/drawing/2014/main" val="3226940775"/>
                    </a:ext>
                  </a:extLst>
                </a:gridCol>
                <a:gridCol w="2715955">
                  <a:extLst>
                    <a:ext uri="{9D8B030D-6E8A-4147-A177-3AD203B41FA5}">
                      <a16:colId xmlns:a16="http://schemas.microsoft.com/office/drawing/2014/main" val="588702016"/>
                    </a:ext>
                  </a:extLst>
                </a:gridCol>
                <a:gridCol w="2715955">
                  <a:extLst>
                    <a:ext uri="{9D8B030D-6E8A-4147-A177-3AD203B41FA5}">
                      <a16:colId xmlns:a16="http://schemas.microsoft.com/office/drawing/2014/main" val="3644736403"/>
                    </a:ext>
                  </a:extLst>
                </a:gridCol>
              </a:tblGrid>
              <a:tr h="1726534">
                <a:tc>
                  <a:txBody>
                    <a:bodyPr/>
                    <a:lstStyle/>
                    <a:p>
                      <a:pPr algn="ctr" rtl="0" fontAlgn="b"/>
                      <a:r>
                        <a:rPr lang="en-US" sz="1800" u="none" strike="noStrike">
                          <a:effectLst/>
                        </a:rPr>
                        <a:t>Fiscal Year</a:t>
                      </a:r>
                      <a:endParaRPr lang="en-US" sz="1800" b="0" i="0" u="none" strike="noStrike">
                        <a:solidFill>
                          <a:srgbClr val="000000"/>
                        </a:solidFill>
                        <a:effectLst/>
                        <a:latin typeface="Aptos" panose="020B0004020202020204" pitchFamily="34" charset="0"/>
                      </a:endParaRPr>
                    </a:p>
                  </a:txBody>
                  <a:tcPr marL="9525" marR="9525" marT="9525" marB="0" anchor="b"/>
                </a:tc>
                <a:tc>
                  <a:txBody>
                    <a:bodyPr/>
                    <a:lstStyle/>
                    <a:p>
                      <a:pPr algn="ctr" rtl="0" fontAlgn="b"/>
                      <a:r>
                        <a:rPr lang="en-US" sz="1800" u="none" strike="noStrike" dirty="0">
                          <a:effectLst/>
                        </a:rPr>
                        <a:t>State Increase K-12 BASE Aid (Including Prop Tax to GTB Shift)</a:t>
                      </a:r>
                      <a:endParaRPr lang="en-US" sz="1800" b="0" i="0" u="none" strike="noStrike" dirty="0">
                        <a:solidFill>
                          <a:srgbClr val="000000"/>
                        </a:solidFill>
                        <a:effectLst/>
                        <a:latin typeface="Aptos" panose="020B0004020202020204" pitchFamily="34" charset="0"/>
                      </a:endParaRPr>
                    </a:p>
                  </a:txBody>
                  <a:tcPr marL="9525" marR="9525" marT="9525" marB="0" anchor="b"/>
                </a:tc>
                <a:tc>
                  <a:txBody>
                    <a:bodyPr/>
                    <a:lstStyle/>
                    <a:p>
                      <a:pPr algn="ctr" rtl="0" fontAlgn="b"/>
                      <a:r>
                        <a:rPr lang="en-US" sz="1800" u="none" strike="noStrike" dirty="0">
                          <a:effectLst/>
                        </a:rPr>
                        <a:t>Inflation Factor Applied to Formula Elements</a:t>
                      </a:r>
                      <a:endParaRPr lang="en-US" sz="1800" b="0" i="0" u="none" strike="noStrike" dirty="0">
                        <a:solidFill>
                          <a:srgbClr val="000000"/>
                        </a:solidFill>
                        <a:effectLst/>
                        <a:latin typeface="Aptos" panose="020B0004020202020204" pitchFamily="34" charset="0"/>
                      </a:endParaRPr>
                    </a:p>
                  </a:txBody>
                  <a:tcPr marL="9525" marR="9525" marT="9525" marB="0" anchor="b"/>
                </a:tc>
                <a:tc>
                  <a:txBody>
                    <a:bodyPr/>
                    <a:lstStyle/>
                    <a:p>
                      <a:pPr algn="ctr" rtl="0" fontAlgn="b"/>
                      <a:r>
                        <a:rPr lang="en-US" sz="1800" u="none" strike="noStrike">
                          <a:effectLst/>
                        </a:rPr>
                        <a:t>CPI-U Inflation</a:t>
                      </a:r>
                      <a:endParaRPr lang="en-US" sz="1800" b="0" i="0" u="none" strike="noStrike">
                        <a:solidFill>
                          <a:srgbClr val="000000"/>
                        </a:solidFill>
                        <a:effectLst/>
                        <a:latin typeface="Aptos" panose="020B0004020202020204" pitchFamily="34" charset="0"/>
                      </a:endParaRPr>
                    </a:p>
                  </a:txBody>
                  <a:tcPr marL="9525" marR="9525" marT="9525" marB="0" anchor="b"/>
                </a:tc>
                <a:tc>
                  <a:txBody>
                    <a:bodyPr/>
                    <a:lstStyle/>
                    <a:p>
                      <a:pPr algn="ctr" rtl="0" fontAlgn="b"/>
                      <a:r>
                        <a:rPr lang="en-US" sz="1800" u="none" strike="noStrike">
                          <a:effectLst/>
                        </a:rPr>
                        <a:t>K-12 BASE Aid Increase Compared to CPI-U</a:t>
                      </a:r>
                      <a:endParaRPr lang="en-US" sz="1800" b="0" i="0" u="none" strike="noStrike">
                        <a:solidFill>
                          <a:srgbClr val="000000"/>
                        </a:solidFill>
                        <a:effectLst/>
                        <a:latin typeface="Aptos" panose="020B0004020202020204" pitchFamily="34" charset="0"/>
                      </a:endParaRPr>
                    </a:p>
                  </a:txBody>
                  <a:tcPr marL="9525" marR="9525" marT="9525" marB="0" anchor="b"/>
                </a:tc>
                <a:tc>
                  <a:txBody>
                    <a:bodyPr/>
                    <a:lstStyle/>
                    <a:p>
                      <a:pPr algn="ctr" rtl="0" fontAlgn="b"/>
                      <a:r>
                        <a:rPr lang="en-US" sz="1800" u="none" strike="noStrike" dirty="0">
                          <a:effectLst/>
                        </a:rPr>
                        <a:t>Inflation Factor on Formula Elements Compared to CPI-U</a:t>
                      </a:r>
                      <a:endParaRPr lang="en-US" sz="1800" b="0" i="0" u="none" strike="noStrike" dirty="0">
                        <a:solidFill>
                          <a:srgbClr val="000000"/>
                        </a:solidFill>
                        <a:effectLst/>
                        <a:latin typeface="Aptos" panose="020B0004020202020204" pitchFamily="34" charset="0"/>
                      </a:endParaRPr>
                    </a:p>
                  </a:txBody>
                  <a:tcPr marL="9525" marR="9525" marT="9525" marB="0" anchor="b"/>
                </a:tc>
                <a:extLst>
                  <a:ext uri="{0D108BD9-81ED-4DB2-BD59-A6C34878D82A}">
                    <a16:rowId xmlns:a16="http://schemas.microsoft.com/office/drawing/2014/main" val="4213050256"/>
                  </a:ext>
                </a:extLst>
              </a:tr>
              <a:tr h="406243">
                <a:tc>
                  <a:txBody>
                    <a:bodyPr/>
                    <a:lstStyle/>
                    <a:p>
                      <a:pPr algn="ctr" rtl="0" fontAlgn="b"/>
                      <a:r>
                        <a:rPr lang="en-US" sz="1800" u="none" strike="noStrike" dirty="0">
                          <a:effectLst/>
                        </a:rPr>
                        <a:t>2020</a:t>
                      </a:r>
                      <a:endParaRPr lang="en-US" sz="1800" b="0" i="0" u="none" strike="noStrike" dirty="0">
                        <a:solidFill>
                          <a:srgbClr val="000000"/>
                        </a:solidFill>
                        <a:effectLst/>
                        <a:latin typeface="Aptos" panose="020B0004020202020204" pitchFamily="34" charset="0"/>
                      </a:endParaRPr>
                    </a:p>
                  </a:txBody>
                  <a:tcPr marL="9525" marR="9525" marT="9525" marB="0" anchor="b"/>
                </a:tc>
                <a:tc>
                  <a:txBody>
                    <a:bodyPr/>
                    <a:lstStyle/>
                    <a:p>
                      <a:pPr algn="ctr" rtl="0" fontAlgn="ctr"/>
                      <a:r>
                        <a:rPr lang="en-US" sz="1800" u="none" strike="noStrike" dirty="0">
                          <a:effectLst/>
                        </a:rPr>
                        <a:t>1.50%</a:t>
                      </a:r>
                      <a:endParaRPr lang="en-US" sz="1800" b="0" i="0" u="none" strike="noStrike" dirty="0">
                        <a:solidFill>
                          <a:srgbClr val="000000"/>
                        </a:solidFill>
                        <a:effectLst/>
                        <a:latin typeface="Aptos" panose="020B0004020202020204" pitchFamily="34" charset="0"/>
                      </a:endParaRPr>
                    </a:p>
                  </a:txBody>
                  <a:tcPr marL="9525" marR="9525" marT="9525" marB="0" anchor="ctr"/>
                </a:tc>
                <a:tc>
                  <a:txBody>
                    <a:bodyPr/>
                    <a:lstStyle/>
                    <a:p>
                      <a:pPr algn="ctr" rtl="0" fontAlgn="ctr"/>
                      <a:r>
                        <a:rPr lang="en-US" sz="1800" u="none" strike="noStrike" dirty="0">
                          <a:effectLst/>
                        </a:rPr>
                        <a:t>0.91%</a:t>
                      </a:r>
                      <a:endParaRPr lang="en-US" sz="1800" b="0" i="0" u="none" strike="noStrike" dirty="0">
                        <a:solidFill>
                          <a:srgbClr val="000000"/>
                        </a:solidFill>
                        <a:effectLst/>
                        <a:latin typeface="Aptos" panose="020B0004020202020204" pitchFamily="34" charset="0"/>
                      </a:endParaRPr>
                    </a:p>
                  </a:txBody>
                  <a:tcPr marL="9525" marR="9525" marT="9525" marB="0" anchor="ctr"/>
                </a:tc>
                <a:tc>
                  <a:txBody>
                    <a:bodyPr/>
                    <a:lstStyle/>
                    <a:p>
                      <a:pPr algn="ctr" rtl="0" fontAlgn="ctr"/>
                      <a:r>
                        <a:rPr lang="en-US" sz="1800" u="none" strike="noStrike" dirty="0">
                          <a:effectLst/>
                        </a:rPr>
                        <a:t>1.80%</a:t>
                      </a:r>
                      <a:endParaRPr lang="en-US" sz="1800" b="0" i="0" u="none" strike="noStrike" dirty="0">
                        <a:solidFill>
                          <a:srgbClr val="000000"/>
                        </a:solidFill>
                        <a:effectLst/>
                        <a:latin typeface="Aptos" panose="020B0004020202020204" pitchFamily="34" charset="0"/>
                      </a:endParaRPr>
                    </a:p>
                  </a:txBody>
                  <a:tcPr marL="9525" marR="9525" marT="9525" marB="0" anchor="ctr"/>
                </a:tc>
                <a:tc>
                  <a:txBody>
                    <a:bodyPr/>
                    <a:lstStyle/>
                    <a:p>
                      <a:pPr algn="ctr" rtl="0" fontAlgn="ctr"/>
                      <a:r>
                        <a:rPr lang="en-US" sz="1800" u="none" strike="noStrike" dirty="0">
                          <a:solidFill>
                            <a:srgbClr val="FF0000"/>
                          </a:solidFill>
                          <a:effectLst/>
                        </a:rPr>
                        <a:t>-0.30%</a:t>
                      </a:r>
                      <a:endParaRPr lang="en-US" sz="1800" b="0" i="0" u="none" strike="noStrike" dirty="0">
                        <a:solidFill>
                          <a:srgbClr val="FF0000"/>
                        </a:solidFill>
                        <a:effectLst/>
                        <a:latin typeface="Aptos" panose="020B0004020202020204" pitchFamily="34" charset="0"/>
                      </a:endParaRPr>
                    </a:p>
                  </a:txBody>
                  <a:tcPr marL="9525" marR="9525" marT="9525" marB="0" anchor="ctr"/>
                </a:tc>
                <a:tc>
                  <a:txBody>
                    <a:bodyPr/>
                    <a:lstStyle/>
                    <a:p>
                      <a:pPr algn="ctr" fontAlgn="ctr"/>
                      <a:r>
                        <a:rPr lang="en-US" sz="1800" u="none" strike="noStrike" dirty="0">
                          <a:effectLst/>
                        </a:rPr>
                        <a:t>-0.89%</a:t>
                      </a:r>
                      <a:endParaRPr lang="en-US" sz="1800" b="0" i="0" u="none" strike="noStrike" dirty="0">
                        <a:solidFill>
                          <a:srgbClr val="FF0000"/>
                        </a:solidFill>
                        <a:effectLst/>
                        <a:latin typeface="Aptos Narrow" panose="020B0004020202020204" pitchFamily="34" charset="0"/>
                      </a:endParaRPr>
                    </a:p>
                  </a:txBody>
                  <a:tcPr marL="9525" marR="9525" marT="9525" marB="0" anchor="ctr"/>
                </a:tc>
                <a:extLst>
                  <a:ext uri="{0D108BD9-81ED-4DB2-BD59-A6C34878D82A}">
                    <a16:rowId xmlns:a16="http://schemas.microsoft.com/office/drawing/2014/main" val="2824915475"/>
                  </a:ext>
                </a:extLst>
              </a:tr>
              <a:tr h="406243">
                <a:tc>
                  <a:txBody>
                    <a:bodyPr/>
                    <a:lstStyle/>
                    <a:p>
                      <a:pPr algn="ctr" rtl="0" fontAlgn="b"/>
                      <a:r>
                        <a:rPr lang="en-US" sz="1800" u="none" strike="noStrike">
                          <a:effectLst/>
                        </a:rPr>
                        <a:t>2021</a:t>
                      </a:r>
                      <a:endParaRPr lang="en-US" sz="1800" b="0" i="0" u="none" strike="noStrike">
                        <a:solidFill>
                          <a:srgbClr val="000000"/>
                        </a:solidFill>
                        <a:effectLst/>
                        <a:latin typeface="Aptos" panose="020B0004020202020204" pitchFamily="34" charset="0"/>
                      </a:endParaRPr>
                    </a:p>
                  </a:txBody>
                  <a:tcPr marL="9525" marR="9525" marT="9525" marB="0" anchor="b"/>
                </a:tc>
                <a:tc>
                  <a:txBody>
                    <a:bodyPr/>
                    <a:lstStyle/>
                    <a:p>
                      <a:pPr algn="ctr" rtl="0" fontAlgn="ctr"/>
                      <a:r>
                        <a:rPr lang="en-US" sz="1800" u="none" strike="noStrike" dirty="0">
                          <a:effectLst/>
                        </a:rPr>
                        <a:t>3.80%</a:t>
                      </a:r>
                      <a:endParaRPr lang="en-US" sz="1800" b="0" i="0" u="none" strike="noStrike" dirty="0">
                        <a:solidFill>
                          <a:srgbClr val="000000"/>
                        </a:solidFill>
                        <a:effectLst/>
                        <a:latin typeface="Aptos" panose="020B0004020202020204" pitchFamily="34" charset="0"/>
                      </a:endParaRPr>
                    </a:p>
                  </a:txBody>
                  <a:tcPr marL="9525" marR="9525" marT="9525" marB="0" anchor="ctr"/>
                </a:tc>
                <a:tc>
                  <a:txBody>
                    <a:bodyPr/>
                    <a:lstStyle/>
                    <a:p>
                      <a:pPr algn="ctr" rtl="0" fontAlgn="ctr"/>
                      <a:r>
                        <a:rPr lang="en-US" sz="1800" u="none" strike="noStrike">
                          <a:effectLst/>
                        </a:rPr>
                        <a:t>1.83%</a:t>
                      </a:r>
                      <a:endParaRPr lang="en-US" sz="1800" b="0" i="0" u="none" strike="noStrike">
                        <a:solidFill>
                          <a:srgbClr val="000000"/>
                        </a:solidFill>
                        <a:effectLst/>
                        <a:latin typeface="Aptos" panose="020B0004020202020204" pitchFamily="34" charset="0"/>
                      </a:endParaRPr>
                    </a:p>
                  </a:txBody>
                  <a:tcPr marL="9525" marR="9525" marT="9525" marB="0" anchor="ctr"/>
                </a:tc>
                <a:tc>
                  <a:txBody>
                    <a:bodyPr/>
                    <a:lstStyle/>
                    <a:p>
                      <a:pPr algn="ctr" rtl="0" fontAlgn="ctr"/>
                      <a:r>
                        <a:rPr lang="en-US" sz="1800" u="none" strike="noStrike" dirty="0">
                          <a:effectLst/>
                        </a:rPr>
                        <a:t>1.00%</a:t>
                      </a:r>
                      <a:endParaRPr lang="en-US" sz="1800" b="0" i="0" u="none" strike="noStrike" dirty="0">
                        <a:solidFill>
                          <a:srgbClr val="000000"/>
                        </a:solidFill>
                        <a:effectLst/>
                        <a:latin typeface="Aptos" panose="020B0004020202020204" pitchFamily="34" charset="0"/>
                      </a:endParaRPr>
                    </a:p>
                  </a:txBody>
                  <a:tcPr marL="9525" marR="9525" marT="9525" marB="0" anchor="ctr"/>
                </a:tc>
                <a:tc>
                  <a:txBody>
                    <a:bodyPr/>
                    <a:lstStyle/>
                    <a:p>
                      <a:pPr algn="ctr" rtl="0" fontAlgn="ctr"/>
                      <a:r>
                        <a:rPr lang="en-US" sz="1800" u="none" strike="noStrike" dirty="0">
                          <a:effectLst/>
                        </a:rPr>
                        <a:t>2.80%</a:t>
                      </a:r>
                      <a:endParaRPr lang="en-US" sz="1800" b="0" i="0" u="none" strike="noStrike" dirty="0">
                        <a:solidFill>
                          <a:srgbClr val="000000"/>
                        </a:solidFill>
                        <a:effectLst/>
                        <a:latin typeface="Aptos" panose="020B0004020202020204" pitchFamily="34" charset="0"/>
                      </a:endParaRPr>
                    </a:p>
                  </a:txBody>
                  <a:tcPr marL="9525" marR="9525" marT="9525" marB="0" anchor="ctr"/>
                </a:tc>
                <a:tc>
                  <a:txBody>
                    <a:bodyPr/>
                    <a:lstStyle/>
                    <a:p>
                      <a:pPr algn="ctr" fontAlgn="ctr"/>
                      <a:r>
                        <a:rPr lang="en-US" sz="1800" u="none" strike="noStrike" dirty="0">
                          <a:effectLst/>
                        </a:rPr>
                        <a:t>0.83%</a:t>
                      </a:r>
                      <a:endParaRPr lang="en-US" sz="1800" b="0" i="0" u="none" strike="noStrike" dirty="0">
                        <a:solidFill>
                          <a:srgbClr val="000000"/>
                        </a:solidFill>
                        <a:effectLst/>
                        <a:latin typeface="Aptos Narrow" panose="020B0004020202020204" pitchFamily="34" charset="0"/>
                      </a:endParaRPr>
                    </a:p>
                  </a:txBody>
                  <a:tcPr marL="9525" marR="9525" marT="9525" marB="0" anchor="ctr"/>
                </a:tc>
                <a:extLst>
                  <a:ext uri="{0D108BD9-81ED-4DB2-BD59-A6C34878D82A}">
                    <a16:rowId xmlns:a16="http://schemas.microsoft.com/office/drawing/2014/main" val="414297066"/>
                  </a:ext>
                </a:extLst>
              </a:tr>
              <a:tr h="406243">
                <a:tc>
                  <a:txBody>
                    <a:bodyPr/>
                    <a:lstStyle/>
                    <a:p>
                      <a:pPr algn="ctr" rtl="0" fontAlgn="b"/>
                      <a:r>
                        <a:rPr lang="en-US" sz="1800" u="none" strike="noStrike">
                          <a:effectLst/>
                        </a:rPr>
                        <a:t>2022</a:t>
                      </a:r>
                      <a:endParaRPr lang="en-US" sz="1800" b="0" i="0" u="none" strike="noStrike">
                        <a:solidFill>
                          <a:srgbClr val="000000"/>
                        </a:solidFill>
                        <a:effectLst/>
                        <a:latin typeface="Aptos" panose="020B0004020202020204" pitchFamily="34" charset="0"/>
                      </a:endParaRPr>
                    </a:p>
                  </a:txBody>
                  <a:tcPr marL="9525" marR="9525" marT="9525" marB="0" anchor="b"/>
                </a:tc>
                <a:tc>
                  <a:txBody>
                    <a:bodyPr/>
                    <a:lstStyle/>
                    <a:p>
                      <a:pPr algn="ctr" rtl="0" fontAlgn="ctr"/>
                      <a:r>
                        <a:rPr lang="en-US" sz="1800" u="none" strike="noStrike" dirty="0">
                          <a:effectLst/>
                        </a:rPr>
                        <a:t>1.80%</a:t>
                      </a:r>
                      <a:endParaRPr lang="en-US" sz="1800" b="0" i="0" u="none" strike="noStrike" dirty="0">
                        <a:solidFill>
                          <a:srgbClr val="000000"/>
                        </a:solidFill>
                        <a:effectLst/>
                        <a:latin typeface="Aptos" panose="020B0004020202020204" pitchFamily="34" charset="0"/>
                      </a:endParaRPr>
                    </a:p>
                  </a:txBody>
                  <a:tcPr marL="9525" marR="9525" marT="9525" marB="0" anchor="ctr"/>
                </a:tc>
                <a:tc>
                  <a:txBody>
                    <a:bodyPr/>
                    <a:lstStyle/>
                    <a:p>
                      <a:pPr algn="ctr" rtl="0" fontAlgn="ctr"/>
                      <a:r>
                        <a:rPr lang="en-US" sz="1800" u="none" strike="noStrike" dirty="0">
                          <a:effectLst/>
                        </a:rPr>
                        <a:t>2.16%</a:t>
                      </a:r>
                      <a:endParaRPr lang="en-US" sz="1800" b="0" i="0" u="none" strike="noStrike" dirty="0">
                        <a:solidFill>
                          <a:srgbClr val="000000"/>
                        </a:solidFill>
                        <a:effectLst/>
                        <a:latin typeface="Aptos" panose="020B0004020202020204" pitchFamily="34" charset="0"/>
                      </a:endParaRPr>
                    </a:p>
                  </a:txBody>
                  <a:tcPr marL="9525" marR="9525" marT="9525" marB="0" anchor="ctr"/>
                </a:tc>
                <a:tc>
                  <a:txBody>
                    <a:bodyPr/>
                    <a:lstStyle/>
                    <a:p>
                      <a:pPr algn="ctr" rtl="0" fontAlgn="ctr"/>
                      <a:r>
                        <a:rPr lang="en-US" sz="1800" u="none" strike="noStrike">
                          <a:effectLst/>
                        </a:rPr>
                        <a:t>5.40%</a:t>
                      </a:r>
                      <a:endParaRPr lang="en-US" sz="1800" b="0" i="0" u="none" strike="noStrike">
                        <a:solidFill>
                          <a:srgbClr val="000000"/>
                        </a:solidFill>
                        <a:effectLst/>
                        <a:latin typeface="Aptos" panose="020B0004020202020204" pitchFamily="34" charset="0"/>
                      </a:endParaRPr>
                    </a:p>
                  </a:txBody>
                  <a:tcPr marL="9525" marR="9525" marT="9525" marB="0" anchor="ctr"/>
                </a:tc>
                <a:tc>
                  <a:txBody>
                    <a:bodyPr/>
                    <a:lstStyle/>
                    <a:p>
                      <a:pPr algn="ctr" rtl="0" fontAlgn="ctr"/>
                      <a:r>
                        <a:rPr lang="en-US" sz="1800" u="none" strike="noStrike" dirty="0">
                          <a:solidFill>
                            <a:srgbClr val="FF0000"/>
                          </a:solidFill>
                          <a:effectLst/>
                        </a:rPr>
                        <a:t>-3.60%</a:t>
                      </a:r>
                      <a:endParaRPr lang="en-US" sz="1800" b="0" i="0" u="none" strike="noStrike" dirty="0">
                        <a:solidFill>
                          <a:srgbClr val="FF0000"/>
                        </a:solidFill>
                        <a:effectLst/>
                        <a:latin typeface="Aptos" panose="020B0004020202020204" pitchFamily="34" charset="0"/>
                      </a:endParaRPr>
                    </a:p>
                  </a:txBody>
                  <a:tcPr marL="9525" marR="9525" marT="9525" marB="0" anchor="ctr"/>
                </a:tc>
                <a:tc>
                  <a:txBody>
                    <a:bodyPr/>
                    <a:lstStyle/>
                    <a:p>
                      <a:pPr algn="ctr" fontAlgn="ctr"/>
                      <a:r>
                        <a:rPr lang="en-US" sz="1800" u="none" strike="noStrike" dirty="0">
                          <a:solidFill>
                            <a:srgbClr val="FF0000"/>
                          </a:solidFill>
                          <a:effectLst/>
                        </a:rPr>
                        <a:t>-3.24%</a:t>
                      </a:r>
                      <a:endParaRPr lang="en-US" sz="1800" b="0" i="0" u="none" strike="noStrike" dirty="0">
                        <a:solidFill>
                          <a:srgbClr val="FF0000"/>
                        </a:solidFill>
                        <a:effectLst/>
                        <a:latin typeface="Aptos Narrow" panose="020B0004020202020204" pitchFamily="34" charset="0"/>
                      </a:endParaRPr>
                    </a:p>
                  </a:txBody>
                  <a:tcPr marL="9525" marR="9525" marT="9525" marB="0" anchor="ctr"/>
                </a:tc>
                <a:extLst>
                  <a:ext uri="{0D108BD9-81ED-4DB2-BD59-A6C34878D82A}">
                    <a16:rowId xmlns:a16="http://schemas.microsoft.com/office/drawing/2014/main" val="491246040"/>
                  </a:ext>
                </a:extLst>
              </a:tr>
              <a:tr h="406243">
                <a:tc>
                  <a:txBody>
                    <a:bodyPr/>
                    <a:lstStyle/>
                    <a:p>
                      <a:pPr algn="ctr" rtl="0" fontAlgn="b"/>
                      <a:r>
                        <a:rPr lang="en-US" sz="1800" u="none" strike="noStrike">
                          <a:effectLst/>
                        </a:rPr>
                        <a:t>2023</a:t>
                      </a:r>
                      <a:endParaRPr lang="en-US" sz="1800" b="0" i="0" u="none" strike="noStrike">
                        <a:solidFill>
                          <a:srgbClr val="000000"/>
                        </a:solidFill>
                        <a:effectLst/>
                        <a:latin typeface="Aptos" panose="020B0004020202020204" pitchFamily="34" charset="0"/>
                      </a:endParaRPr>
                    </a:p>
                  </a:txBody>
                  <a:tcPr marL="9525" marR="9525" marT="9525" marB="0" anchor="b"/>
                </a:tc>
                <a:tc>
                  <a:txBody>
                    <a:bodyPr/>
                    <a:lstStyle/>
                    <a:p>
                      <a:pPr algn="ctr" rtl="0" fontAlgn="ctr"/>
                      <a:r>
                        <a:rPr lang="en-US" sz="1800" u="none" strike="noStrike" dirty="0">
                          <a:effectLst/>
                        </a:rPr>
                        <a:t>4.60%</a:t>
                      </a:r>
                      <a:endParaRPr lang="en-US" sz="1800" b="0" i="0" u="none" strike="noStrike" dirty="0">
                        <a:solidFill>
                          <a:srgbClr val="000000"/>
                        </a:solidFill>
                        <a:effectLst/>
                        <a:latin typeface="Aptos" panose="020B0004020202020204" pitchFamily="34" charset="0"/>
                      </a:endParaRPr>
                    </a:p>
                  </a:txBody>
                  <a:tcPr marL="9525" marR="9525" marT="9525" marB="0" anchor="ctr"/>
                </a:tc>
                <a:tc>
                  <a:txBody>
                    <a:bodyPr/>
                    <a:lstStyle/>
                    <a:p>
                      <a:pPr algn="ctr" rtl="0" fontAlgn="ctr"/>
                      <a:r>
                        <a:rPr lang="en-US" sz="1800" u="none" strike="noStrike" dirty="0">
                          <a:effectLst/>
                        </a:rPr>
                        <a:t>1.91%</a:t>
                      </a:r>
                      <a:endParaRPr lang="en-US" sz="1800" b="0" i="0" u="none" strike="noStrike" dirty="0">
                        <a:solidFill>
                          <a:srgbClr val="000000"/>
                        </a:solidFill>
                        <a:effectLst/>
                        <a:latin typeface="Aptos" panose="020B0004020202020204" pitchFamily="34" charset="0"/>
                      </a:endParaRPr>
                    </a:p>
                  </a:txBody>
                  <a:tcPr marL="9525" marR="9525" marT="9525" marB="0" anchor="ctr"/>
                </a:tc>
                <a:tc>
                  <a:txBody>
                    <a:bodyPr/>
                    <a:lstStyle/>
                    <a:p>
                      <a:pPr algn="ctr" rtl="0" fontAlgn="ctr"/>
                      <a:r>
                        <a:rPr lang="en-US" sz="1800" u="none" strike="noStrike">
                          <a:effectLst/>
                        </a:rPr>
                        <a:t>8.50%</a:t>
                      </a:r>
                      <a:endParaRPr lang="en-US" sz="1800" b="0" i="0" u="none" strike="noStrike">
                        <a:solidFill>
                          <a:srgbClr val="000000"/>
                        </a:solidFill>
                        <a:effectLst/>
                        <a:latin typeface="Aptos" panose="020B0004020202020204" pitchFamily="34" charset="0"/>
                      </a:endParaRPr>
                    </a:p>
                  </a:txBody>
                  <a:tcPr marL="9525" marR="9525" marT="9525" marB="0" anchor="ctr"/>
                </a:tc>
                <a:tc>
                  <a:txBody>
                    <a:bodyPr/>
                    <a:lstStyle/>
                    <a:p>
                      <a:pPr algn="ctr" rtl="0" fontAlgn="ctr"/>
                      <a:r>
                        <a:rPr lang="en-US" sz="1800" u="none" strike="noStrike" dirty="0">
                          <a:solidFill>
                            <a:srgbClr val="FF0000"/>
                          </a:solidFill>
                          <a:effectLst/>
                        </a:rPr>
                        <a:t>-3.90%</a:t>
                      </a:r>
                      <a:endParaRPr lang="en-US" sz="1800" b="0" i="0" u="none" strike="noStrike" dirty="0">
                        <a:solidFill>
                          <a:srgbClr val="FF0000"/>
                        </a:solidFill>
                        <a:effectLst/>
                        <a:latin typeface="Aptos" panose="020B0004020202020204" pitchFamily="34" charset="0"/>
                      </a:endParaRPr>
                    </a:p>
                  </a:txBody>
                  <a:tcPr marL="9525" marR="9525" marT="9525" marB="0" anchor="ctr"/>
                </a:tc>
                <a:tc>
                  <a:txBody>
                    <a:bodyPr/>
                    <a:lstStyle/>
                    <a:p>
                      <a:pPr algn="ctr" fontAlgn="ctr"/>
                      <a:r>
                        <a:rPr lang="en-US" sz="1800" u="none" strike="noStrike" dirty="0">
                          <a:solidFill>
                            <a:srgbClr val="FF0000"/>
                          </a:solidFill>
                          <a:effectLst/>
                        </a:rPr>
                        <a:t>-6.59%</a:t>
                      </a:r>
                      <a:endParaRPr lang="en-US" sz="1800" b="0" i="0" u="none" strike="noStrike" dirty="0">
                        <a:solidFill>
                          <a:srgbClr val="FF0000"/>
                        </a:solidFill>
                        <a:effectLst/>
                        <a:latin typeface="Aptos Narrow" panose="020B0004020202020204" pitchFamily="34" charset="0"/>
                      </a:endParaRPr>
                    </a:p>
                  </a:txBody>
                  <a:tcPr marL="9525" marR="9525" marT="9525" marB="0" anchor="ctr"/>
                </a:tc>
                <a:extLst>
                  <a:ext uri="{0D108BD9-81ED-4DB2-BD59-A6C34878D82A}">
                    <a16:rowId xmlns:a16="http://schemas.microsoft.com/office/drawing/2014/main" val="1013279637"/>
                  </a:ext>
                </a:extLst>
              </a:tr>
              <a:tr h="406243">
                <a:tc>
                  <a:txBody>
                    <a:bodyPr/>
                    <a:lstStyle/>
                    <a:p>
                      <a:pPr algn="ctr" rtl="0" fontAlgn="b"/>
                      <a:r>
                        <a:rPr lang="en-US" sz="1800" u="none" strike="noStrike">
                          <a:effectLst/>
                        </a:rPr>
                        <a:t>2024</a:t>
                      </a:r>
                      <a:endParaRPr lang="en-US" sz="1800" b="0" i="0" u="none" strike="noStrike">
                        <a:solidFill>
                          <a:srgbClr val="000000"/>
                        </a:solidFill>
                        <a:effectLst/>
                        <a:latin typeface="Aptos" panose="020B0004020202020204" pitchFamily="34" charset="0"/>
                      </a:endParaRPr>
                    </a:p>
                  </a:txBody>
                  <a:tcPr marL="9525" marR="9525" marT="9525" marB="0" anchor="b"/>
                </a:tc>
                <a:tc>
                  <a:txBody>
                    <a:bodyPr/>
                    <a:lstStyle/>
                    <a:p>
                      <a:pPr algn="ctr" rtl="0" fontAlgn="ctr"/>
                      <a:r>
                        <a:rPr lang="en-US" sz="1800" u="none" strike="noStrike" dirty="0">
                          <a:effectLst/>
                        </a:rPr>
                        <a:t>0.40%</a:t>
                      </a:r>
                      <a:endParaRPr lang="en-US" sz="1800" b="0" i="0" u="none" strike="noStrike" dirty="0">
                        <a:solidFill>
                          <a:srgbClr val="000000"/>
                        </a:solidFill>
                        <a:effectLst/>
                        <a:latin typeface="Aptos" panose="020B0004020202020204" pitchFamily="34" charset="0"/>
                      </a:endParaRPr>
                    </a:p>
                  </a:txBody>
                  <a:tcPr marL="9525" marR="9525" marT="9525" marB="0" anchor="ctr"/>
                </a:tc>
                <a:tc>
                  <a:txBody>
                    <a:bodyPr/>
                    <a:lstStyle/>
                    <a:p>
                      <a:pPr algn="ctr" rtl="0" fontAlgn="ctr"/>
                      <a:r>
                        <a:rPr lang="en-US" sz="1800" u="none" strike="noStrike" dirty="0">
                          <a:effectLst/>
                        </a:rPr>
                        <a:t>2.70%</a:t>
                      </a:r>
                      <a:endParaRPr lang="en-US" sz="1800" b="0" i="0" u="none" strike="noStrike" dirty="0">
                        <a:solidFill>
                          <a:srgbClr val="000000"/>
                        </a:solidFill>
                        <a:effectLst/>
                        <a:latin typeface="Aptos" panose="020B0004020202020204" pitchFamily="34" charset="0"/>
                      </a:endParaRPr>
                    </a:p>
                  </a:txBody>
                  <a:tcPr marL="9525" marR="9525" marT="9525" marB="0" anchor="ctr"/>
                </a:tc>
                <a:tc>
                  <a:txBody>
                    <a:bodyPr/>
                    <a:lstStyle/>
                    <a:p>
                      <a:pPr algn="ctr" rtl="0" fontAlgn="ctr"/>
                      <a:r>
                        <a:rPr lang="en-US" sz="1800" u="none" strike="noStrike">
                          <a:effectLst/>
                        </a:rPr>
                        <a:t>3.20%</a:t>
                      </a:r>
                      <a:endParaRPr lang="en-US" sz="1800" b="0" i="0" u="none" strike="noStrike">
                        <a:solidFill>
                          <a:srgbClr val="000000"/>
                        </a:solidFill>
                        <a:effectLst/>
                        <a:latin typeface="Aptos" panose="020B0004020202020204" pitchFamily="34" charset="0"/>
                      </a:endParaRPr>
                    </a:p>
                  </a:txBody>
                  <a:tcPr marL="9525" marR="9525" marT="9525" marB="0" anchor="ctr"/>
                </a:tc>
                <a:tc>
                  <a:txBody>
                    <a:bodyPr/>
                    <a:lstStyle/>
                    <a:p>
                      <a:pPr algn="ctr" rtl="0" fontAlgn="ctr"/>
                      <a:r>
                        <a:rPr lang="en-US" sz="1800" u="none" strike="noStrike" dirty="0">
                          <a:solidFill>
                            <a:srgbClr val="FF0000"/>
                          </a:solidFill>
                          <a:effectLst/>
                        </a:rPr>
                        <a:t>-2.80%</a:t>
                      </a:r>
                      <a:endParaRPr lang="en-US" sz="1800" b="0" i="0" u="none" strike="noStrike" dirty="0">
                        <a:solidFill>
                          <a:srgbClr val="FF0000"/>
                        </a:solidFill>
                        <a:effectLst/>
                        <a:latin typeface="Aptos" panose="020B0004020202020204" pitchFamily="34" charset="0"/>
                      </a:endParaRPr>
                    </a:p>
                  </a:txBody>
                  <a:tcPr marL="9525" marR="9525" marT="9525" marB="0" anchor="ctr"/>
                </a:tc>
                <a:tc>
                  <a:txBody>
                    <a:bodyPr/>
                    <a:lstStyle/>
                    <a:p>
                      <a:pPr algn="ctr" fontAlgn="ctr"/>
                      <a:r>
                        <a:rPr lang="en-US" sz="1800" u="none" strike="noStrike" dirty="0">
                          <a:solidFill>
                            <a:srgbClr val="FF0000"/>
                          </a:solidFill>
                          <a:effectLst/>
                        </a:rPr>
                        <a:t>-0.50%</a:t>
                      </a:r>
                      <a:endParaRPr lang="en-US" sz="1800" b="0" i="0" u="none" strike="noStrike" dirty="0">
                        <a:solidFill>
                          <a:srgbClr val="FF0000"/>
                        </a:solidFill>
                        <a:effectLst/>
                        <a:latin typeface="Aptos Narrow" panose="020B0004020202020204" pitchFamily="34" charset="0"/>
                      </a:endParaRPr>
                    </a:p>
                  </a:txBody>
                  <a:tcPr marL="9525" marR="9525" marT="9525" marB="0" anchor="ctr"/>
                </a:tc>
                <a:extLst>
                  <a:ext uri="{0D108BD9-81ED-4DB2-BD59-A6C34878D82A}">
                    <a16:rowId xmlns:a16="http://schemas.microsoft.com/office/drawing/2014/main" val="8336515"/>
                  </a:ext>
                </a:extLst>
              </a:tr>
              <a:tr h="406243">
                <a:tc>
                  <a:txBody>
                    <a:bodyPr/>
                    <a:lstStyle/>
                    <a:p>
                      <a:pPr algn="ctr" rtl="0" fontAlgn="b"/>
                      <a:r>
                        <a:rPr lang="en-US" sz="1800" u="none" strike="noStrike">
                          <a:effectLst/>
                        </a:rPr>
                        <a:t>2025</a:t>
                      </a:r>
                      <a:endParaRPr lang="en-US" sz="1800" b="0" i="0" u="none" strike="noStrike">
                        <a:solidFill>
                          <a:srgbClr val="000000"/>
                        </a:solidFill>
                        <a:effectLst/>
                        <a:latin typeface="Aptos" panose="020B0004020202020204" pitchFamily="34" charset="0"/>
                      </a:endParaRPr>
                    </a:p>
                  </a:txBody>
                  <a:tcPr marL="9525" marR="9525" marT="9525" marB="0" anchor="b"/>
                </a:tc>
                <a:tc>
                  <a:txBody>
                    <a:bodyPr/>
                    <a:lstStyle/>
                    <a:p>
                      <a:pPr algn="ctr" rtl="0" fontAlgn="ctr"/>
                      <a:r>
                        <a:rPr lang="en-US" sz="1800" u="none" strike="noStrike" dirty="0">
                          <a:effectLst/>
                        </a:rPr>
                        <a:t>4.70%</a:t>
                      </a:r>
                      <a:endParaRPr lang="en-US" sz="1800" b="0" i="0" u="none" strike="noStrike" dirty="0">
                        <a:solidFill>
                          <a:srgbClr val="000000"/>
                        </a:solidFill>
                        <a:effectLst/>
                        <a:latin typeface="Aptos" panose="020B0004020202020204" pitchFamily="34" charset="0"/>
                      </a:endParaRPr>
                    </a:p>
                  </a:txBody>
                  <a:tcPr marL="9525" marR="9525" marT="9525" marB="0" anchor="ctr"/>
                </a:tc>
                <a:tc>
                  <a:txBody>
                    <a:bodyPr/>
                    <a:lstStyle/>
                    <a:p>
                      <a:pPr algn="ctr" rtl="0" fontAlgn="ctr"/>
                      <a:r>
                        <a:rPr lang="en-US" sz="1800" u="none" strike="noStrike">
                          <a:effectLst/>
                        </a:rPr>
                        <a:t>3.00%</a:t>
                      </a:r>
                      <a:endParaRPr lang="en-US" sz="1800" b="0" i="0" u="none" strike="noStrike">
                        <a:solidFill>
                          <a:srgbClr val="000000"/>
                        </a:solidFill>
                        <a:effectLst/>
                        <a:latin typeface="Aptos" panose="020B0004020202020204" pitchFamily="34" charset="0"/>
                      </a:endParaRPr>
                    </a:p>
                  </a:txBody>
                  <a:tcPr marL="9525" marR="9525" marT="9525" marB="0" anchor="ctr"/>
                </a:tc>
                <a:tc>
                  <a:txBody>
                    <a:bodyPr/>
                    <a:lstStyle/>
                    <a:p>
                      <a:pPr algn="ctr" rtl="0" fontAlgn="ctr"/>
                      <a:r>
                        <a:rPr lang="en-US" sz="1800" u="none" strike="noStrike">
                          <a:effectLst/>
                        </a:rPr>
                        <a:t>3.80%</a:t>
                      </a:r>
                      <a:endParaRPr lang="en-US" sz="1800" b="0" i="0" u="none" strike="noStrike">
                        <a:solidFill>
                          <a:srgbClr val="000000"/>
                        </a:solidFill>
                        <a:effectLst/>
                        <a:latin typeface="Aptos" panose="020B0004020202020204" pitchFamily="34" charset="0"/>
                      </a:endParaRPr>
                    </a:p>
                  </a:txBody>
                  <a:tcPr marL="9525" marR="9525" marT="9525" marB="0" anchor="ctr"/>
                </a:tc>
                <a:tc>
                  <a:txBody>
                    <a:bodyPr/>
                    <a:lstStyle/>
                    <a:p>
                      <a:pPr algn="ctr" rtl="0" fontAlgn="ctr"/>
                      <a:r>
                        <a:rPr lang="en-US" sz="1800" u="none" strike="noStrike">
                          <a:effectLst/>
                        </a:rPr>
                        <a:t>0.90%</a:t>
                      </a:r>
                      <a:endParaRPr lang="en-US" sz="1800" b="0" i="0" u="none" strike="noStrike">
                        <a:solidFill>
                          <a:srgbClr val="000000"/>
                        </a:solidFill>
                        <a:effectLst/>
                        <a:latin typeface="Aptos" panose="020B0004020202020204" pitchFamily="34" charset="0"/>
                      </a:endParaRPr>
                    </a:p>
                  </a:txBody>
                  <a:tcPr marL="9525" marR="9525" marT="9525" marB="0" anchor="ctr"/>
                </a:tc>
                <a:tc>
                  <a:txBody>
                    <a:bodyPr/>
                    <a:lstStyle/>
                    <a:p>
                      <a:pPr algn="ctr" fontAlgn="ctr"/>
                      <a:r>
                        <a:rPr lang="en-US" sz="1800" u="none" strike="noStrike" dirty="0">
                          <a:solidFill>
                            <a:srgbClr val="FF0000"/>
                          </a:solidFill>
                          <a:effectLst/>
                        </a:rPr>
                        <a:t>-0.80%</a:t>
                      </a:r>
                      <a:endParaRPr lang="en-US" sz="1800" b="0" i="0" u="none" strike="noStrike" dirty="0">
                        <a:solidFill>
                          <a:srgbClr val="FF0000"/>
                        </a:solidFill>
                        <a:effectLst/>
                        <a:latin typeface="Aptos Narrow" panose="020B0004020202020204" pitchFamily="34" charset="0"/>
                      </a:endParaRPr>
                    </a:p>
                  </a:txBody>
                  <a:tcPr marL="9525" marR="9525" marT="9525" marB="0" anchor="ctr"/>
                </a:tc>
                <a:extLst>
                  <a:ext uri="{0D108BD9-81ED-4DB2-BD59-A6C34878D82A}">
                    <a16:rowId xmlns:a16="http://schemas.microsoft.com/office/drawing/2014/main" val="3849696541"/>
                  </a:ext>
                </a:extLst>
              </a:tr>
              <a:tr h="406243">
                <a:tc>
                  <a:txBody>
                    <a:bodyPr/>
                    <a:lstStyle/>
                    <a:p>
                      <a:pPr algn="l" fontAlgn="b"/>
                      <a:r>
                        <a:rPr lang="en-US" sz="1800" u="none" strike="noStrike" dirty="0">
                          <a:effectLst/>
                        </a:rPr>
                        <a:t> </a:t>
                      </a:r>
                      <a:endParaRPr lang="en-US" sz="18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r>
                        <a:rPr lang="en-US" sz="1800" u="none" strike="noStrike" dirty="0">
                          <a:effectLst/>
                        </a:rPr>
                        <a:t> </a:t>
                      </a:r>
                      <a:endParaRPr lang="en-US" sz="1800" b="0" i="0" u="none" strike="noStrike" dirty="0">
                        <a:solidFill>
                          <a:srgbClr val="000000"/>
                        </a:solidFill>
                        <a:effectLst/>
                        <a:latin typeface="Aptos Narrow" panose="020B0004020202020204" pitchFamily="34" charset="0"/>
                      </a:endParaRPr>
                    </a:p>
                  </a:txBody>
                  <a:tcPr marL="9525" marR="9525" marT="9525" marB="0" anchor="b"/>
                </a:tc>
                <a:tc gridSpan="2">
                  <a:txBody>
                    <a:bodyPr/>
                    <a:lstStyle/>
                    <a:p>
                      <a:pPr algn="r" fontAlgn="b"/>
                      <a:r>
                        <a:rPr lang="en-US" sz="1800" u="none" strike="noStrike">
                          <a:effectLst/>
                        </a:rPr>
                        <a:t>Cumulative 5 Year Total</a:t>
                      </a:r>
                      <a:endParaRPr lang="en-US" sz="1800" b="0" i="0" u="none" strike="noStrike">
                        <a:solidFill>
                          <a:srgbClr val="000000"/>
                        </a:solidFill>
                        <a:effectLst/>
                        <a:latin typeface="Aptos Narrow" panose="020B0004020202020204" pitchFamily="34" charset="0"/>
                      </a:endParaRPr>
                    </a:p>
                  </a:txBody>
                  <a:tcPr marL="9525" marR="9525" marT="9525" marB="0" anchor="b"/>
                </a:tc>
                <a:tc hMerge="1">
                  <a:txBody>
                    <a:bodyPr/>
                    <a:lstStyle/>
                    <a:p>
                      <a:endParaRPr lang="en-US"/>
                    </a:p>
                  </a:txBody>
                  <a:tcPr/>
                </a:tc>
                <a:tc>
                  <a:txBody>
                    <a:bodyPr/>
                    <a:lstStyle/>
                    <a:p>
                      <a:pPr algn="ctr" rtl="0" fontAlgn="b"/>
                      <a:r>
                        <a:rPr lang="en-US" sz="1800" u="none" strike="noStrike" dirty="0">
                          <a:solidFill>
                            <a:srgbClr val="FF0000"/>
                          </a:solidFill>
                          <a:effectLst/>
                        </a:rPr>
                        <a:t>-6.90%</a:t>
                      </a:r>
                      <a:endParaRPr lang="en-US" sz="1800" b="0" i="0" u="none" strike="noStrike" dirty="0">
                        <a:solidFill>
                          <a:srgbClr val="FF0000"/>
                        </a:solidFill>
                        <a:effectLst/>
                        <a:latin typeface="Aptos" panose="020B0004020202020204" pitchFamily="34" charset="0"/>
                      </a:endParaRPr>
                    </a:p>
                  </a:txBody>
                  <a:tcPr marL="9525" marR="9525" marT="9525" marB="0" anchor="b"/>
                </a:tc>
                <a:tc>
                  <a:txBody>
                    <a:bodyPr/>
                    <a:lstStyle/>
                    <a:p>
                      <a:pPr algn="ctr" rtl="0" fontAlgn="b"/>
                      <a:r>
                        <a:rPr lang="en-US" sz="1800" u="none" strike="noStrike" dirty="0">
                          <a:solidFill>
                            <a:srgbClr val="FF0000"/>
                          </a:solidFill>
                          <a:effectLst/>
                        </a:rPr>
                        <a:t>-11.19%</a:t>
                      </a:r>
                      <a:endParaRPr lang="en-US" sz="1800" b="0" i="0" u="none" strike="noStrike" dirty="0">
                        <a:solidFill>
                          <a:srgbClr val="FF0000"/>
                        </a:solidFill>
                        <a:effectLst/>
                        <a:latin typeface="Aptos" panose="020B0004020202020204" pitchFamily="34" charset="0"/>
                      </a:endParaRPr>
                    </a:p>
                  </a:txBody>
                  <a:tcPr marL="9525" marR="9525" marT="9525" marB="0" anchor="b"/>
                </a:tc>
                <a:extLst>
                  <a:ext uri="{0D108BD9-81ED-4DB2-BD59-A6C34878D82A}">
                    <a16:rowId xmlns:a16="http://schemas.microsoft.com/office/drawing/2014/main" val="2031565514"/>
                  </a:ext>
                </a:extLst>
              </a:tr>
            </a:tbl>
          </a:graphicData>
        </a:graphic>
      </p:graphicFrame>
    </p:spTree>
    <p:extLst>
      <p:ext uri="{BB962C8B-B14F-4D97-AF65-F5344CB8AC3E}">
        <p14:creationId xmlns:p14="http://schemas.microsoft.com/office/powerpoint/2010/main" val="886860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747B5BF-9329-4839-2754-61AE6C1F8C5C}"/>
              </a:ext>
            </a:extLst>
          </p:cNvPr>
          <p:cNvSpPr>
            <a:spLocks noGrp="1"/>
          </p:cNvSpPr>
          <p:nvPr>
            <p:ph idx="1"/>
          </p:nvPr>
        </p:nvSpPr>
        <p:spPr/>
        <p:txBody>
          <a:bodyPr>
            <a:normAutofit fontScale="92500" lnSpcReduction="10000"/>
          </a:bodyPr>
          <a:lstStyle/>
          <a:p>
            <a:pPr marL="0" indent="0">
              <a:buNone/>
            </a:pPr>
            <a:r>
              <a:rPr lang="en-US" sz="3000" b="1" dirty="0"/>
              <a:t>Critical dates in building a budget for the ensuing school year, </a:t>
            </a:r>
            <a:r>
              <a:rPr lang="en-US" sz="3000" b="1" i="1" dirty="0">
                <a:solidFill>
                  <a:srgbClr val="C00000"/>
                </a:solidFill>
              </a:rPr>
              <a:t>all of which fall immediately before or long after November</a:t>
            </a:r>
            <a:r>
              <a:rPr lang="en-US" sz="3000" b="1" dirty="0"/>
              <a:t>.</a:t>
            </a:r>
          </a:p>
          <a:p>
            <a:pPr marL="514350" indent="-514350">
              <a:buFont typeface="+mj-lt"/>
              <a:buAutoNum type="arabicPeriod"/>
            </a:pPr>
            <a:r>
              <a:rPr lang="en-US" b="1" dirty="0"/>
              <a:t>October</a:t>
            </a:r>
            <a:r>
              <a:rPr lang="en-US" dirty="0"/>
              <a:t> - The first Monday in October is the first of two enrollment counts which, together represent over 90% of a school district’s budget authority for the ensuing school year.</a:t>
            </a:r>
          </a:p>
          <a:p>
            <a:pPr marL="514350" indent="-514350">
              <a:buFont typeface="+mj-lt"/>
              <a:buAutoNum type="arabicPeriod"/>
            </a:pPr>
            <a:r>
              <a:rPr lang="en-US" b="1" dirty="0"/>
              <a:t>December</a:t>
            </a:r>
            <a:r>
              <a:rPr lang="en-US" dirty="0"/>
              <a:t> </a:t>
            </a:r>
          </a:p>
          <a:p>
            <a:pPr marL="971550" lvl="1" indent="-514350">
              <a:buFont typeface="+mj-lt"/>
              <a:buAutoNum type="alphaLcPeriod"/>
            </a:pPr>
            <a:r>
              <a:rPr lang="en-US" dirty="0"/>
              <a:t>December 1 deadline for DOR to provide OPI with certified taxable values, which must be known for a district to finalize their ballot for their general fund levy election.</a:t>
            </a:r>
          </a:p>
          <a:p>
            <a:pPr marL="971550" lvl="1" indent="-514350">
              <a:buFont typeface="+mj-lt"/>
              <a:buAutoNum type="alphaLcPeriod"/>
            </a:pPr>
            <a:r>
              <a:rPr lang="en-US" dirty="0"/>
              <a:t>December 1 deadline to report for qualification under TEACH Act</a:t>
            </a:r>
          </a:p>
          <a:p>
            <a:pPr marL="971550" lvl="1" indent="-514350">
              <a:buFont typeface="+mj-lt"/>
              <a:buAutoNum type="alphaLcPeriod"/>
            </a:pPr>
            <a:r>
              <a:rPr lang="en-US" dirty="0"/>
              <a:t>December 15 deadline to report certified FTE to qualify for QEP in ensuing year.</a:t>
            </a:r>
          </a:p>
          <a:p>
            <a:pPr marL="514350" indent="-514350">
              <a:buFont typeface="+mj-lt"/>
              <a:buAutoNum type="arabicPeriod"/>
            </a:pPr>
            <a:endParaRPr lang="en-US" dirty="0"/>
          </a:p>
          <a:p>
            <a:pPr marL="514350" indent="-514350">
              <a:buFont typeface="+mj-lt"/>
              <a:buAutoNum type="arabicPeriod"/>
            </a:pPr>
            <a:endParaRPr lang="en-US" dirty="0"/>
          </a:p>
          <a:p>
            <a:endParaRPr lang="en-US" dirty="0"/>
          </a:p>
          <a:p>
            <a:endParaRPr lang="en-US" dirty="0"/>
          </a:p>
          <a:p>
            <a:endParaRPr lang="en-US" dirty="0"/>
          </a:p>
          <a:p>
            <a:endParaRPr lang="en-US" dirty="0"/>
          </a:p>
        </p:txBody>
      </p:sp>
      <p:sp>
        <p:nvSpPr>
          <p:cNvPr id="5" name="Slide Number Placeholder 4">
            <a:extLst>
              <a:ext uri="{FF2B5EF4-FFF2-40B4-BE49-F238E27FC236}">
                <a16:creationId xmlns:a16="http://schemas.microsoft.com/office/drawing/2014/main" id="{7F4163C6-F231-3F93-EA00-1654D1BBC7E6}"/>
              </a:ext>
            </a:extLst>
          </p:cNvPr>
          <p:cNvSpPr>
            <a:spLocks noGrp="1"/>
          </p:cNvSpPr>
          <p:nvPr>
            <p:ph type="sldNum" sz="quarter" idx="12"/>
          </p:nvPr>
        </p:nvSpPr>
        <p:spPr/>
        <p:txBody>
          <a:bodyPr/>
          <a:lstStyle/>
          <a:p>
            <a:fld id="{28B9DE3A-4A71-E44A-95C2-8740C9316F0A}" type="slidenum">
              <a:rPr lang="en-US" smtClean="0"/>
              <a:t>5</a:t>
            </a:fld>
            <a:endParaRPr lang="en-US" dirty="0"/>
          </a:p>
        </p:txBody>
      </p:sp>
      <p:sp>
        <p:nvSpPr>
          <p:cNvPr id="6" name="Title 1">
            <a:extLst>
              <a:ext uri="{FF2B5EF4-FFF2-40B4-BE49-F238E27FC236}">
                <a16:creationId xmlns:a16="http://schemas.microsoft.com/office/drawing/2014/main" id="{4392F51B-E6AD-0443-8F0A-B417E490DA37}"/>
              </a:ext>
            </a:extLst>
          </p:cNvPr>
          <p:cNvSpPr>
            <a:spLocks noGrp="1"/>
          </p:cNvSpPr>
          <p:nvPr>
            <p:ph type="title"/>
          </p:nvPr>
        </p:nvSpPr>
        <p:spPr>
          <a:solidFill>
            <a:srgbClr val="EA7131"/>
          </a:solidFill>
        </p:spPr>
        <p:txBody>
          <a:bodyPr>
            <a:normAutofit/>
          </a:bodyPr>
          <a:lstStyle/>
          <a:p>
            <a:r>
              <a:rPr lang="en-US" sz="4000" dirty="0">
                <a:solidFill>
                  <a:schemeClr val="bg1"/>
                </a:solidFill>
              </a:rPr>
              <a:t>Critical Dates Under Current Law</a:t>
            </a:r>
          </a:p>
        </p:txBody>
      </p:sp>
    </p:spTree>
    <p:extLst>
      <p:ext uri="{BB962C8B-B14F-4D97-AF65-F5344CB8AC3E}">
        <p14:creationId xmlns:p14="http://schemas.microsoft.com/office/powerpoint/2010/main" val="19226069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747B5BF-9329-4839-2754-61AE6C1F8C5C}"/>
              </a:ext>
            </a:extLst>
          </p:cNvPr>
          <p:cNvSpPr>
            <a:spLocks noGrp="1"/>
          </p:cNvSpPr>
          <p:nvPr>
            <p:ph idx="1"/>
          </p:nvPr>
        </p:nvSpPr>
        <p:spPr/>
        <p:txBody>
          <a:bodyPr>
            <a:normAutofit/>
          </a:bodyPr>
          <a:lstStyle/>
          <a:p>
            <a:pPr marL="0" indent="0">
              <a:buNone/>
            </a:pPr>
            <a:r>
              <a:rPr lang="en-US" sz="2800" b="1" dirty="0"/>
              <a:t>Critical dates in building a budget for the ensuing school year – Cont.</a:t>
            </a:r>
            <a:endParaRPr lang="en-US" dirty="0"/>
          </a:p>
          <a:p>
            <a:pPr marL="514350" indent="-514350">
              <a:buFont typeface="+mj-lt"/>
              <a:buAutoNum type="arabicPeriod" startAt="3"/>
            </a:pPr>
            <a:r>
              <a:rPr lang="en-US" b="1" dirty="0"/>
              <a:t>February</a:t>
            </a:r>
            <a:r>
              <a:rPr lang="en-US" dirty="0"/>
              <a:t> - The first Monday in February is the second of two enrollment counts which, together represent over 90% of a school district’s budget authority for the ensuing school year. A school district does not generally have a confirmation of its budgeted ANB from OPI until late February or early March.</a:t>
            </a:r>
          </a:p>
          <a:p>
            <a:pPr marL="514350" indent="-514350">
              <a:buFont typeface="+mj-lt"/>
              <a:buAutoNum type="arabicPeriod" startAt="3"/>
            </a:pPr>
            <a:r>
              <a:rPr lang="en-US" b="1" dirty="0"/>
              <a:t>February</a:t>
            </a:r>
            <a:r>
              <a:rPr lang="en-US" dirty="0"/>
              <a:t> – The trustees must adopt a resolution calling for a levy election no later than 70 days prior to its occurrence. This deadline typically falls in late February. </a:t>
            </a:r>
          </a:p>
          <a:p>
            <a:pPr marL="514350" indent="-514350">
              <a:buFont typeface="+mj-lt"/>
              <a:buAutoNum type="arabicPeriod" startAt="3"/>
            </a:pPr>
            <a:endParaRPr lang="en-US" dirty="0"/>
          </a:p>
          <a:p>
            <a:endParaRPr lang="en-US" dirty="0"/>
          </a:p>
        </p:txBody>
      </p:sp>
      <p:sp>
        <p:nvSpPr>
          <p:cNvPr id="5" name="Slide Number Placeholder 4">
            <a:extLst>
              <a:ext uri="{FF2B5EF4-FFF2-40B4-BE49-F238E27FC236}">
                <a16:creationId xmlns:a16="http://schemas.microsoft.com/office/drawing/2014/main" id="{7F4163C6-F231-3F93-EA00-1654D1BBC7E6}"/>
              </a:ext>
            </a:extLst>
          </p:cNvPr>
          <p:cNvSpPr>
            <a:spLocks noGrp="1"/>
          </p:cNvSpPr>
          <p:nvPr>
            <p:ph type="sldNum" sz="quarter" idx="12"/>
          </p:nvPr>
        </p:nvSpPr>
        <p:spPr/>
        <p:txBody>
          <a:bodyPr/>
          <a:lstStyle/>
          <a:p>
            <a:fld id="{28B9DE3A-4A71-E44A-95C2-8740C9316F0A}" type="slidenum">
              <a:rPr lang="en-US" smtClean="0"/>
              <a:t>6</a:t>
            </a:fld>
            <a:endParaRPr lang="en-US" dirty="0"/>
          </a:p>
        </p:txBody>
      </p:sp>
      <p:sp>
        <p:nvSpPr>
          <p:cNvPr id="6" name="Title 1">
            <a:extLst>
              <a:ext uri="{FF2B5EF4-FFF2-40B4-BE49-F238E27FC236}">
                <a16:creationId xmlns:a16="http://schemas.microsoft.com/office/drawing/2014/main" id="{4392F51B-E6AD-0443-8F0A-B417E490DA37}"/>
              </a:ext>
            </a:extLst>
          </p:cNvPr>
          <p:cNvSpPr>
            <a:spLocks noGrp="1"/>
          </p:cNvSpPr>
          <p:nvPr>
            <p:ph type="title"/>
          </p:nvPr>
        </p:nvSpPr>
        <p:spPr>
          <a:solidFill>
            <a:srgbClr val="EA7131"/>
          </a:solidFill>
        </p:spPr>
        <p:txBody>
          <a:bodyPr>
            <a:normAutofit/>
          </a:bodyPr>
          <a:lstStyle/>
          <a:p>
            <a:r>
              <a:rPr lang="en-US" sz="4000" dirty="0">
                <a:solidFill>
                  <a:schemeClr val="bg1"/>
                </a:solidFill>
              </a:rPr>
              <a:t>Critical Dates Under Current Law – Cont.</a:t>
            </a:r>
          </a:p>
        </p:txBody>
      </p:sp>
    </p:spTree>
    <p:extLst>
      <p:ext uri="{BB962C8B-B14F-4D97-AF65-F5344CB8AC3E}">
        <p14:creationId xmlns:p14="http://schemas.microsoft.com/office/powerpoint/2010/main" val="20847512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747B5BF-9329-4839-2754-61AE6C1F8C5C}"/>
              </a:ext>
            </a:extLst>
          </p:cNvPr>
          <p:cNvSpPr>
            <a:spLocks noGrp="1"/>
          </p:cNvSpPr>
          <p:nvPr>
            <p:ph idx="1"/>
          </p:nvPr>
        </p:nvSpPr>
        <p:spPr/>
        <p:txBody>
          <a:bodyPr>
            <a:normAutofit fontScale="92500" lnSpcReduction="20000"/>
          </a:bodyPr>
          <a:lstStyle/>
          <a:p>
            <a:pPr marL="0" indent="0">
              <a:buNone/>
            </a:pPr>
            <a:r>
              <a:rPr lang="en-US" sz="2800" b="1" dirty="0"/>
              <a:t>Critical dates in building a budget for the ensuing school year – Cont.</a:t>
            </a:r>
            <a:endParaRPr lang="en-US" dirty="0"/>
          </a:p>
          <a:p>
            <a:pPr marL="514350" indent="-514350">
              <a:buFont typeface="+mj-lt"/>
              <a:buAutoNum type="arabicPeriod" startAt="5"/>
            </a:pPr>
            <a:r>
              <a:rPr lang="en-US" b="1" dirty="0"/>
              <a:t>March</a:t>
            </a:r>
            <a:r>
              <a:rPr lang="en-US" dirty="0"/>
              <a:t> – The earliest schools know the level of inflation funded by the Legislature in odd years is early March. The Legislature has done a good job getting inflation passed early since 2015 onward but if the Legislature ever went back to the way schools were funded prior to the 2015 Session, schools won’t know the inflation levels adopted by the Legislature until the end of April or even early May.</a:t>
            </a:r>
          </a:p>
          <a:p>
            <a:pPr marL="514350" indent="-514350">
              <a:buFont typeface="+mj-lt"/>
              <a:buAutoNum type="arabicPeriod" startAt="5"/>
            </a:pPr>
            <a:r>
              <a:rPr lang="en-US" b="1" dirty="0"/>
              <a:t>June</a:t>
            </a:r>
            <a:r>
              <a:rPr lang="en-US" dirty="0"/>
              <a:t> – The statutory deadline for renewing or nonrenewing teachers is June 1. It used to be April 1 and then May 1 and the date has been pushed out as far as it can while allowing schools to reasonably recruit and retain staff. The results of the levy election are a major factor in identifying whether a nonrenewal of nontenure teachers or a reduction in force is needed to balance the budget. </a:t>
            </a:r>
          </a:p>
          <a:p>
            <a:pPr marL="514350" indent="-514350">
              <a:buFont typeface="+mj-lt"/>
              <a:buAutoNum type="arabicPeriod" startAt="5"/>
            </a:pPr>
            <a:endParaRPr lang="en-US" dirty="0"/>
          </a:p>
          <a:p>
            <a:endParaRPr lang="en-US" dirty="0"/>
          </a:p>
        </p:txBody>
      </p:sp>
      <p:sp>
        <p:nvSpPr>
          <p:cNvPr id="5" name="Slide Number Placeholder 4">
            <a:extLst>
              <a:ext uri="{FF2B5EF4-FFF2-40B4-BE49-F238E27FC236}">
                <a16:creationId xmlns:a16="http://schemas.microsoft.com/office/drawing/2014/main" id="{7F4163C6-F231-3F93-EA00-1654D1BBC7E6}"/>
              </a:ext>
            </a:extLst>
          </p:cNvPr>
          <p:cNvSpPr>
            <a:spLocks noGrp="1"/>
          </p:cNvSpPr>
          <p:nvPr>
            <p:ph type="sldNum" sz="quarter" idx="12"/>
          </p:nvPr>
        </p:nvSpPr>
        <p:spPr/>
        <p:txBody>
          <a:bodyPr/>
          <a:lstStyle/>
          <a:p>
            <a:fld id="{28B9DE3A-4A71-E44A-95C2-8740C9316F0A}" type="slidenum">
              <a:rPr lang="en-US" smtClean="0"/>
              <a:t>7</a:t>
            </a:fld>
            <a:endParaRPr lang="en-US" dirty="0"/>
          </a:p>
        </p:txBody>
      </p:sp>
      <p:sp>
        <p:nvSpPr>
          <p:cNvPr id="6" name="Title 1">
            <a:extLst>
              <a:ext uri="{FF2B5EF4-FFF2-40B4-BE49-F238E27FC236}">
                <a16:creationId xmlns:a16="http://schemas.microsoft.com/office/drawing/2014/main" id="{4392F51B-E6AD-0443-8F0A-B417E490DA37}"/>
              </a:ext>
            </a:extLst>
          </p:cNvPr>
          <p:cNvSpPr>
            <a:spLocks noGrp="1"/>
          </p:cNvSpPr>
          <p:nvPr>
            <p:ph type="title"/>
          </p:nvPr>
        </p:nvSpPr>
        <p:spPr>
          <a:solidFill>
            <a:srgbClr val="EA7131"/>
          </a:solidFill>
        </p:spPr>
        <p:txBody>
          <a:bodyPr>
            <a:normAutofit/>
          </a:bodyPr>
          <a:lstStyle/>
          <a:p>
            <a:r>
              <a:rPr lang="en-US" sz="4000" dirty="0">
                <a:solidFill>
                  <a:schemeClr val="bg1"/>
                </a:solidFill>
              </a:rPr>
              <a:t>Critical Dates Under Current Law – Cont.</a:t>
            </a:r>
          </a:p>
        </p:txBody>
      </p:sp>
    </p:spTree>
    <p:extLst>
      <p:ext uri="{BB962C8B-B14F-4D97-AF65-F5344CB8AC3E}">
        <p14:creationId xmlns:p14="http://schemas.microsoft.com/office/powerpoint/2010/main" val="6825485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747B5BF-9329-4839-2754-61AE6C1F8C5C}"/>
              </a:ext>
            </a:extLst>
          </p:cNvPr>
          <p:cNvSpPr>
            <a:spLocks noGrp="1"/>
          </p:cNvSpPr>
          <p:nvPr>
            <p:ph idx="1"/>
          </p:nvPr>
        </p:nvSpPr>
        <p:spPr/>
        <p:txBody>
          <a:bodyPr>
            <a:normAutofit/>
          </a:bodyPr>
          <a:lstStyle/>
          <a:p>
            <a:pPr marL="514350" indent="-514350">
              <a:buFont typeface="+mj-lt"/>
              <a:buAutoNum type="arabicPeriod"/>
            </a:pPr>
            <a:r>
              <a:rPr lang="en-US" sz="2800" dirty="0"/>
              <a:t>None of the current system for funding and budgeting for schools would work with school elections confined to the November General Election in even years. </a:t>
            </a:r>
          </a:p>
          <a:p>
            <a:pPr marL="514350" indent="-514350">
              <a:buFont typeface="+mj-lt"/>
              <a:buAutoNum type="arabicPeriod"/>
            </a:pPr>
            <a:r>
              <a:rPr lang="en-US" dirty="0"/>
              <a:t>With a complete overhaul of the system for funding and budgeting for schools, a November General Election in even years is feasible and is something several public education advocates (i.e., MASBO, MQEC, MREA, MTSBA and SAM) have previously supported through amendments offered to House Bill 774, 2023 Legislature. </a:t>
            </a:r>
          </a:p>
          <a:p>
            <a:pPr marL="514350" indent="-514350">
              <a:buFont typeface="+mj-lt"/>
              <a:buAutoNum type="arabicPeriod" startAt="3"/>
            </a:pPr>
            <a:endParaRPr lang="en-US" dirty="0"/>
          </a:p>
          <a:p>
            <a:endParaRPr lang="en-US" dirty="0"/>
          </a:p>
        </p:txBody>
      </p:sp>
      <p:sp>
        <p:nvSpPr>
          <p:cNvPr id="5" name="Slide Number Placeholder 4">
            <a:extLst>
              <a:ext uri="{FF2B5EF4-FFF2-40B4-BE49-F238E27FC236}">
                <a16:creationId xmlns:a16="http://schemas.microsoft.com/office/drawing/2014/main" id="{7F4163C6-F231-3F93-EA00-1654D1BBC7E6}"/>
              </a:ext>
            </a:extLst>
          </p:cNvPr>
          <p:cNvSpPr>
            <a:spLocks noGrp="1"/>
          </p:cNvSpPr>
          <p:nvPr>
            <p:ph type="sldNum" sz="quarter" idx="12"/>
          </p:nvPr>
        </p:nvSpPr>
        <p:spPr/>
        <p:txBody>
          <a:bodyPr/>
          <a:lstStyle/>
          <a:p>
            <a:fld id="{28B9DE3A-4A71-E44A-95C2-8740C9316F0A}" type="slidenum">
              <a:rPr lang="en-US" smtClean="0"/>
              <a:t>8</a:t>
            </a:fld>
            <a:endParaRPr lang="en-US" dirty="0"/>
          </a:p>
        </p:txBody>
      </p:sp>
      <p:sp>
        <p:nvSpPr>
          <p:cNvPr id="6" name="Title 1">
            <a:extLst>
              <a:ext uri="{FF2B5EF4-FFF2-40B4-BE49-F238E27FC236}">
                <a16:creationId xmlns:a16="http://schemas.microsoft.com/office/drawing/2014/main" id="{4392F51B-E6AD-0443-8F0A-B417E490DA37}"/>
              </a:ext>
            </a:extLst>
          </p:cNvPr>
          <p:cNvSpPr>
            <a:spLocks noGrp="1"/>
          </p:cNvSpPr>
          <p:nvPr>
            <p:ph type="title"/>
          </p:nvPr>
        </p:nvSpPr>
        <p:spPr>
          <a:xfrm>
            <a:off x="415637" y="365125"/>
            <a:ext cx="11412186" cy="1460500"/>
          </a:xfrm>
          <a:solidFill>
            <a:srgbClr val="EA7131"/>
          </a:solidFill>
        </p:spPr>
        <p:txBody>
          <a:bodyPr>
            <a:normAutofit fontScale="90000"/>
          </a:bodyPr>
          <a:lstStyle/>
          <a:p>
            <a:r>
              <a:rPr lang="en-US" sz="4000" dirty="0">
                <a:solidFill>
                  <a:schemeClr val="bg1"/>
                </a:solidFill>
              </a:rPr>
              <a:t>None of the Current System will Work with a November General Election in even years. </a:t>
            </a:r>
            <a:br>
              <a:rPr lang="en-US" sz="4000" dirty="0">
                <a:solidFill>
                  <a:schemeClr val="bg1"/>
                </a:solidFill>
              </a:rPr>
            </a:br>
            <a:r>
              <a:rPr lang="en-US" sz="4000" dirty="0">
                <a:solidFill>
                  <a:schemeClr val="bg1"/>
                </a:solidFill>
              </a:rPr>
              <a:t>However . . . . </a:t>
            </a:r>
          </a:p>
        </p:txBody>
      </p:sp>
    </p:spTree>
    <p:extLst>
      <p:ext uri="{BB962C8B-B14F-4D97-AF65-F5344CB8AC3E}">
        <p14:creationId xmlns:p14="http://schemas.microsoft.com/office/powerpoint/2010/main" val="412113635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4CB26-8EAE-F7F7-E8E5-BA651AC6FBE0}"/>
              </a:ext>
            </a:extLst>
          </p:cNvPr>
          <p:cNvSpPr>
            <a:spLocks noGrp="1"/>
          </p:cNvSpPr>
          <p:nvPr>
            <p:ph type="title"/>
          </p:nvPr>
        </p:nvSpPr>
        <p:spPr>
          <a:xfrm>
            <a:off x="838200" y="439387"/>
            <a:ext cx="11120252" cy="1206851"/>
          </a:xfrm>
          <a:solidFill>
            <a:srgbClr val="EA7131"/>
          </a:solidFill>
        </p:spPr>
        <p:txBody>
          <a:bodyPr>
            <a:noAutofit/>
          </a:bodyPr>
          <a:lstStyle/>
          <a:p>
            <a:r>
              <a:rPr lang="en-US" sz="3600" b="0" i="0" dirty="0">
                <a:solidFill>
                  <a:schemeClr val="bg1"/>
                </a:solidFill>
                <a:effectLst/>
                <a:latin typeface="Adobe Clean"/>
              </a:rPr>
              <a:t>Concept for moving school </a:t>
            </a:r>
            <a:r>
              <a:rPr lang="en-US" sz="3600" dirty="0">
                <a:solidFill>
                  <a:schemeClr val="bg1"/>
                </a:solidFill>
                <a:latin typeface="Adobe Clean"/>
              </a:rPr>
              <a:t>e</a:t>
            </a:r>
            <a:r>
              <a:rPr lang="en-US" sz="3600" b="0" i="0" dirty="0">
                <a:solidFill>
                  <a:schemeClr val="bg1"/>
                </a:solidFill>
                <a:effectLst/>
                <a:latin typeface="Adobe Clean"/>
              </a:rPr>
              <a:t>lections to November in even numbered years</a:t>
            </a:r>
            <a:endParaRPr lang="en-US" sz="3600" dirty="0">
              <a:solidFill>
                <a:schemeClr val="bg1"/>
              </a:solidFill>
            </a:endParaRPr>
          </a:p>
        </p:txBody>
      </p:sp>
      <p:sp>
        <p:nvSpPr>
          <p:cNvPr id="3" name="Content Placeholder 2">
            <a:extLst>
              <a:ext uri="{FF2B5EF4-FFF2-40B4-BE49-F238E27FC236}">
                <a16:creationId xmlns:a16="http://schemas.microsoft.com/office/drawing/2014/main" id="{C01D36EE-6F03-A9E1-E0AF-5F4230C31364}"/>
              </a:ext>
            </a:extLst>
          </p:cNvPr>
          <p:cNvSpPr>
            <a:spLocks noGrp="1"/>
          </p:cNvSpPr>
          <p:nvPr>
            <p:ph idx="1"/>
          </p:nvPr>
        </p:nvSpPr>
        <p:spPr>
          <a:xfrm>
            <a:off x="838200" y="1825625"/>
            <a:ext cx="10515600" cy="4895850"/>
          </a:xfrm>
        </p:spPr>
        <p:txBody>
          <a:bodyPr>
            <a:normAutofit fontScale="92500" lnSpcReduction="20000"/>
          </a:bodyPr>
          <a:lstStyle/>
          <a:p>
            <a:pPr marL="514350" indent="-514350">
              <a:buFont typeface="+mj-lt"/>
              <a:buAutoNum type="arabicPeriod"/>
            </a:pPr>
            <a:r>
              <a:rPr lang="en-US" sz="3000" dirty="0"/>
              <a:t>The timing of an election that takes place only once every two years in November is such that the outcome of that election could only apply to future years beginning several months (July 1) after completion of the election. </a:t>
            </a:r>
          </a:p>
          <a:p>
            <a:pPr marL="514350" indent="-514350">
              <a:buFont typeface="+mj-lt"/>
              <a:buAutoNum type="arabicPeriod"/>
            </a:pPr>
            <a:r>
              <a:rPr lang="en-US" sz="3000" dirty="0"/>
              <a:t>Elections conducted without the availability of critical information needed under the current system to budget and set the ballot accurately and to project the impact on taxpayers require substantial changes to avoid disruption of the current method of funding the basic system of free quality schools.</a:t>
            </a:r>
          </a:p>
          <a:p>
            <a:pPr marL="514350" indent="-514350">
              <a:buFont typeface="+mj-lt"/>
              <a:buAutoNum type="arabicPeriod"/>
            </a:pPr>
            <a:r>
              <a:rPr lang="en-US" sz="3000" dirty="0"/>
              <a:t>Schools would have to run their election without knowing the calculation of inflation, certified taxable values and what amounts the Legislature may pass in school funding during the ensuing legislative session. </a:t>
            </a:r>
          </a:p>
          <a:p>
            <a:pPr marL="514350" indent="-514350">
              <a:buFont typeface="+mj-lt"/>
              <a:buAutoNum type="arabicPeriod"/>
            </a:pPr>
            <a:r>
              <a:rPr lang="en-US" sz="3000" dirty="0"/>
              <a:t>Substantial changes are necessary to make this work.</a:t>
            </a:r>
          </a:p>
          <a:p>
            <a:pPr marL="0" indent="0">
              <a:buNone/>
            </a:pPr>
            <a:endParaRPr lang="en-US" sz="3000" dirty="0"/>
          </a:p>
        </p:txBody>
      </p:sp>
      <p:sp>
        <p:nvSpPr>
          <p:cNvPr id="5" name="Slide Number Placeholder 4">
            <a:extLst>
              <a:ext uri="{FF2B5EF4-FFF2-40B4-BE49-F238E27FC236}">
                <a16:creationId xmlns:a16="http://schemas.microsoft.com/office/drawing/2014/main" id="{B98A457D-5F9F-0C6F-33F8-369984FF3746}"/>
              </a:ext>
            </a:extLst>
          </p:cNvPr>
          <p:cNvSpPr>
            <a:spLocks noGrp="1"/>
          </p:cNvSpPr>
          <p:nvPr>
            <p:ph type="sldNum" sz="quarter" idx="12"/>
          </p:nvPr>
        </p:nvSpPr>
        <p:spPr/>
        <p:txBody>
          <a:bodyPr/>
          <a:lstStyle/>
          <a:p>
            <a:fld id="{28B9DE3A-4A71-E44A-95C2-8740C9316F0A}" type="slidenum">
              <a:rPr lang="en-US" smtClean="0"/>
              <a:t>9</a:t>
            </a:fld>
            <a:endParaRPr lang="en-US" dirty="0"/>
          </a:p>
        </p:txBody>
      </p:sp>
    </p:spTree>
    <p:extLst>
      <p:ext uri="{BB962C8B-B14F-4D97-AF65-F5344CB8AC3E}">
        <p14:creationId xmlns:p14="http://schemas.microsoft.com/office/powerpoint/2010/main" val="36205324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61</TotalTime>
  <Words>2306</Words>
  <Application>Microsoft Office PowerPoint</Application>
  <PresentationFormat>Widescreen</PresentationFormat>
  <Paragraphs>159</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Adobe Clean</vt:lpstr>
      <vt:lpstr>Aptos</vt:lpstr>
      <vt:lpstr>Aptos Display</vt:lpstr>
      <vt:lpstr>Aptos Narrow</vt:lpstr>
      <vt:lpstr>Arial</vt:lpstr>
      <vt:lpstr>Office Theme</vt:lpstr>
      <vt:lpstr>PowerPoint Presentation</vt:lpstr>
      <vt:lpstr>Topic 2: November Even Year K-12 School Elections</vt:lpstr>
      <vt:lpstr>Reasons for and the Importance of May in the Current System</vt:lpstr>
      <vt:lpstr>Reasons for and the Importance of May in the Current System– Cont.</vt:lpstr>
      <vt:lpstr>Critical Dates Under Current Law</vt:lpstr>
      <vt:lpstr>Critical Dates Under Current Law – Cont.</vt:lpstr>
      <vt:lpstr>Critical Dates Under Current Law – Cont.</vt:lpstr>
      <vt:lpstr>None of the Current System will Work with a November General Election in even years.  However . . . . </vt:lpstr>
      <vt:lpstr>Concept for moving school elections to November in even numbered years</vt:lpstr>
      <vt:lpstr>Concept for moving school elections to November in even numbered years - Details</vt:lpstr>
      <vt:lpstr>Concept for moving school elections to November in even numbered years – Details Cont.</vt:lpstr>
      <vt:lpstr>Concept for moving school elections to November in even numbered years – Details Cont.</vt:lpstr>
      <vt:lpstr>Concept for moving school elections to November in even numbered years – Details Cont.</vt:lpstr>
      <vt:lpstr>Concept for moving school elections to November in even numbered years – Details Cont.</vt:lpstr>
      <vt:lpstr>Other Options for Turnout or Passage Rate Requirements – Full Disclosure, MTSBA Opposes</vt:lpstr>
      <vt:lpstr>What might a Universally-Applied Turnout or Passage Requirement Look Like?</vt:lpstr>
      <vt:lpstr>A school district-only turnout requirement would potentially have constitutional problems</vt:lpstr>
      <vt:lpstr>A school district-only turnout requirement would potentially have constitutional problems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Lance Melton</dc:creator>
  <cp:lastModifiedBy>Hall, Nancy</cp:lastModifiedBy>
  <cp:revision>5</cp:revision>
  <dcterms:created xsi:type="dcterms:W3CDTF">2024-05-14T16:13:44Z</dcterms:created>
  <dcterms:modified xsi:type="dcterms:W3CDTF">2024-05-16T23:14:54Z</dcterms:modified>
</cp:coreProperties>
</file>