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456" r:id="rId2"/>
    <p:sldId id="412" r:id="rId3"/>
    <p:sldId id="429" r:id="rId4"/>
    <p:sldId id="428" r:id="rId5"/>
    <p:sldId id="461" r:id="rId6"/>
    <p:sldId id="424" r:id="rId7"/>
    <p:sldId id="423" r:id="rId8"/>
    <p:sldId id="42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1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43"/>
    <p:restoredTop sz="94675"/>
  </p:normalViewPr>
  <p:slideViewPr>
    <p:cSldViewPr snapToGrid="0">
      <p:cViewPr varScale="1">
        <p:scale>
          <a:sx n="77" d="100"/>
          <a:sy n="77" d="100"/>
        </p:scale>
        <p:origin x="192"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264C91-02A0-4890-BCD5-8BA4A173408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EAD08E6-EF61-4406-9E25-E9643CC2560A}">
      <dgm:prSet/>
      <dgm:spPr/>
      <dgm:t>
        <a:bodyPr/>
        <a:lstStyle/>
        <a:p>
          <a:pPr>
            <a:lnSpc>
              <a:spcPct val="100000"/>
            </a:lnSpc>
          </a:pPr>
          <a:r>
            <a:rPr lang="en-US"/>
            <a:t>Discussion </a:t>
          </a:r>
          <a:r>
            <a:rPr lang="en-US" dirty="0"/>
            <a:t>of uniform mills (statewide and county alternatives) to replace variable BASE Levies</a:t>
          </a:r>
          <a:br>
            <a:rPr lang="en-US" dirty="0"/>
          </a:br>
          <a:endParaRPr lang="en-US" dirty="0"/>
        </a:p>
      </dgm:t>
    </dgm:pt>
    <dgm:pt modelId="{60E111DC-3FFA-45D0-A815-FEDF4495CE0E}" type="parTrans" cxnId="{D447AED7-A498-4E03-8DEA-820A61879BA2}">
      <dgm:prSet/>
      <dgm:spPr/>
      <dgm:t>
        <a:bodyPr/>
        <a:lstStyle/>
        <a:p>
          <a:endParaRPr lang="en-US"/>
        </a:p>
      </dgm:t>
    </dgm:pt>
    <dgm:pt modelId="{E6C6A9A0-A52C-44D2-B995-BAE90F53138E}" type="sibTrans" cxnId="{D447AED7-A498-4E03-8DEA-820A61879BA2}">
      <dgm:prSet/>
      <dgm:spPr/>
      <dgm:t>
        <a:bodyPr/>
        <a:lstStyle/>
        <a:p>
          <a:endParaRPr lang="en-US"/>
        </a:p>
      </dgm:t>
    </dgm:pt>
    <dgm:pt modelId="{FD400348-4D1F-9046-9A86-C4E81A4DD5BC}" type="pres">
      <dgm:prSet presAssocID="{F4264C91-02A0-4890-BCD5-8BA4A1734083}" presName="vert0" presStyleCnt="0">
        <dgm:presLayoutVars>
          <dgm:dir/>
          <dgm:animOne val="branch"/>
          <dgm:animLvl val="lvl"/>
        </dgm:presLayoutVars>
      </dgm:prSet>
      <dgm:spPr/>
    </dgm:pt>
    <dgm:pt modelId="{596D0BC6-E4B8-EF48-9826-C73A7F19614F}" type="pres">
      <dgm:prSet presAssocID="{9EAD08E6-EF61-4406-9E25-E9643CC2560A}" presName="thickLine" presStyleLbl="alignNode1" presStyleIdx="0" presStyleCnt="1"/>
      <dgm:spPr/>
    </dgm:pt>
    <dgm:pt modelId="{4C5E2F51-447A-F449-8BC5-2CA8EDFADB57}" type="pres">
      <dgm:prSet presAssocID="{9EAD08E6-EF61-4406-9E25-E9643CC2560A}" presName="horz1" presStyleCnt="0"/>
      <dgm:spPr/>
    </dgm:pt>
    <dgm:pt modelId="{1BDF20AB-DDF7-F241-BE0D-3AA220DE9A59}" type="pres">
      <dgm:prSet presAssocID="{9EAD08E6-EF61-4406-9E25-E9643CC2560A}" presName="tx1" presStyleLbl="revTx" presStyleIdx="0" presStyleCnt="1"/>
      <dgm:spPr/>
    </dgm:pt>
    <dgm:pt modelId="{86F213DC-C44D-6042-B17C-F9D4CDA6ED9A}" type="pres">
      <dgm:prSet presAssocID="{9EAD08E6-EF61-4406-9E25-E9643CC2560A}" presName="vert1" presStyleCnt="0"/>
      <dgm:spPr/>
    </dgm:pt>
  </dgm:ptLst>
  <dgm:cxnLst>
    <dgm:cxn modelId="{C21B40AF-2EA0-D64B-9DD5-F979E7005F9F}" type="presOf" srcId="{9EAD08E6-EF61-4406-9E25-E9643CC2560A}" destId="{1BDF20AB-DDF7-F241-BE0D-3AA220DE9A59}" srcOrd="0" destOrd="0" presId="urn:microsoft.com/office/officeart/2008/layout/LinedList"/>
    <dgm:cxn modelId="{D447AED7-A498-4E03-8DEA-820A61879BA2}" srcId="{F4264C91-02A0-4890-BCD5-8BA4A1734083}" destId="{9EAD08E6-EF61-4406-9E25-E9643CC2560A}" srcOrd="0" destOrd="0" parTransId="{60E111DC-3FFA-45D0-A815-FEDF4495CE0E}" sibTransId="{E6C6A9A0-A52C-44D2-B995-BAE90F53138E}"/>
    <dgm:cxn modelId="{75C2D0DE-DB54-594C-A169-79F87DB1F049}" type="presOf" srcId="{F4264C91-02A0-4890-BCD5-8BA4A1734083}" destId="{FD400348-4D1F-9046-9A86-C4E81A4DD5BC}" srcOrd="0" destOrd="0" presId="urn:microsoft.com/office/officeart/2008/layout/LinedList"/>
    <dgm:cxn modelId="{1EE76D58-9AFE-E744-9920-766098895F54}" type="presParOf" srcId="{FD400348-4D1F-9046-9A86-C4E81A4DD5BC}" destId="{596D0BC6-E4B8-EF48-9826-C73A7F19614F}" srcOrd="0" destOrd="0" presId="urn:microsoft.com/office/officeart/2008/layout/LinedList"/>
    <dgm:cxn modelId="{C0F7E659-FBD0-7B41-992B-8DC0B6BC9C62}" type="presParOf" srcId="{FD400348-4D1F-9046-9A86-C4E81A4DD5BC}" destId="{4C5E2F51-447A-F449-8BC5-2CA8EDFADB57}" srcOrd="1" destOrd="0" presId="urn:microsoft.com/office/officeart/2008/layout/LinedList"/>
    <dgm:cxn modelId="{391BE7E2-C625-F840-903A-F25113F86AB6}" type="presParOf" srcId="{4C5E2F51-447A-F449-8BC5-2CA8EDFADB57}" destId="{1BDF20AB-DDF7-F241-BE0D-3AA220DE9A59}" srcOrd="0" destOrd="0" presId="urn:microsoft.com/office/officeart/2008/layout/LinedList"/>
    <dgm:cxn modelId="{371CCA9D-B485-0543-8275-48CDA27EB7FE}" type="presParOf" srcId="{4C5E2F51-447A-F449-8BC5-2CA8EDFADB57}" destId="{86F213DC-C44D-6042-B17C-F9D4CDA6ED9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7D7F9E-AD6C-4F43-A0C7-72C5C6F983F8}"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45DE4F7-85B7-444E-8DE7-77858A3BDECD}">
      <dgm:prSet/>
      <dgm:spPr/>
      <dgm:t>
        <a:bodyPr/>
        <a:lstStyle/>
        <a:p>
          <a:r>
            <a:rPr lang="en-US"/>
            <a:t>Uniform Mills for Education are constitutionally-compliant. The state's power to levy a uniform property tax with the avowed purpose of providing support for education has been specifically upheld by the Montana Supreme Court in State ex rel. Woodahl v. Straub (1974).</a:t>
          </a:r>
        </a:p>
      </dgm:t>
    </dgm:pt>
    <dgm:pt modelId="{BDEF5265-BD5C-48C0-A07D-9F58DE2CAE41}" type="parTrans" cxnId="{8C6886BC-FA4E-41F3-97BC-FCCB5CD853DA}">
      <dgm:prSet/>
      <dgm:spPr/>
      <dgm:t>
        <a:bodyPr/>
        <a:lstStyle/>
        <a:p>
          <a:endParaRPr lang="en-US"/>
        </a:p>
      </dgm:t>
    </dgm:pt>
    <dgm:pt modelId="{FBF97C48-D75E-4205-88BB-53029C950F20}" type="sibTrans" cxnId="{8C6886BC-FA4E-41F3-97BC-FCCB5CD853DA}">
      <dgm:prSet/>
      <dgm:spPr/>
      <dgm:t>
        <a:bodyPr/>
        <a:lstStyle/>
        <a:p>
          <a:endParaRPr lang="en-US"/>
        </a:p>
      </dgm:t>
    </dgm:pt>
    <dgm:pt modelId="{6AC895D5-8744-4611-97D6-62463D0CC54E}">
      <dgm:prSet/>
      <dgm:spPr/>
      <dgm:t>
        <a:bodyPr/>
        <a:lstStyle/>
        <a:p>
          <a:r>
            <a:rPr lang="en-US"/>
            <a:t>Uniform Mills Will Cure an Existing, Inequitable Distribution of the State’s Share. Because the state requires an interdependent system of local variable mills and guaranteed tax base aid by law, this mechanism in the funding formula can be argued to be part of the state’s share for which the state is constitutionally responsible for an equitable distribution.</a:t>
          </a:r>
        </a:p>
      </dgm:t>
    </dgm:pt>
    <dgm:pt modelId="{F144A03C-D483-48FC-B2DB-378F7BC3601A}" type="parTrans" cxnId="{DA2F7991-25A8-4310-B888-BC1FC7C87D41}">
      <dgm:prSet/>
      <dgm:spPr/>
      <dgm:t>
        <a:bodyPr/>
        <a:lstStyle/>
        <a:p>
          <a:endParaRPr lang="en-US"/>
        </a:p>
      </dgm:t>
    </dgm:pt>
    <dgm:pt modelId="{C6B9DBB1-B932-4A32-AE96-3B871D318DCD}" type="sibTrans" cxnId="{DA2F7991-25A8-4310-B888-BC1FC7C87D41}">
      <dgm:prSet/>
      <dgm:spPr/>
      <dgm:t>
        <a:bodyPr/>
        <a:lstStyle/>
        <a:p>
          <a:endParaRPr lang="en-US"/>
        </a:p>
      </dgm:t>
    </dgm:pt>
    <dgm:pt modelId="{5E9B14F4-86DD-B847-A989-5FDAC79A09DC}" type="pres">
      <dgm:prSet presAssocID="{E17D7F9E-AD6C-4F43-A0C7-72C5C6F983F8}" presName="hierChild1" presStyleCnt="0">
        <dgm:presLayoutVars>
          <dgm:chPref val="1"/>
          <dgm:dir/>
          <dgm:animOne val="branch"/>
          <dgm:animLvl val="lvl"/>
          <dgm:resizeHandles/>
        </dgm:presLayoutVars>
      </dgm:prSet>
      <dgm:spPr/>
    </dgm:pt>
    <dgm:pt modelId="{10B6F53C-0A04-A641-A593-75EE0BC415DD}" type="pres">
      <dgm:prSet presAssocID="{A45DE4F7-85B7-444E-8DE7-77858A3BDECD}" presName="hierRoot1" presStyleCnt="0"/>
      <dgm:spPr/>
    </dgm:pt>
    <dgm:pt modelId="{76993ED4-34B7-1642-91CA-510C2F9E96FA}" type="pres">
      <dgm:prSet presAssocID="{A45DE4F7-85B7-444E-8DE7-77858A3BDECD}" presName="composite" presStyleCnt="0"/>
      <dgm:spPr/>
    </dgm:pt>
    <dgm:pt modelId="{28D47E9B-F852-8047-8A12-D63C7E656B2B}" type="pres">
      <dgm:prSet presAssocID="{A45DE4F7-85B7-444E-8DE7-77858A3BDECD}" presName="background" presStyleLbl="node0" presStyleIdx="0" presStyleCnt="2"/>
      <dgm:spPr/>
    </dgm:pt>
    <dgm:pt modelId="{BB1F048B-D552-564A-BBA3-D054CF7F5EB0}" type="pres">
      <dgm:prSet presAssocID="{A45DE4F7-85B7-444E-8DE7-77858A3BDECD}" presName="text" presStyleLbl="fgAcc0" presStyleIdx="0" presStyleCnt="2">
        <dgm:presLayoutVars>
          <dgm:chPref val="3"/>
        </dgm:presLayoutVars>
      </dgm:prSet>
      <dgm:spPr/>
    </dgm:pt>
    <dgm:pt modelId="{98921873-CC28-604F-A72F-06C951491F67}" type="pres">
      <dgm:prSet presAssocID="{A45DE4F7-85B7-444E-8DE7-77858A3BDECD}" presName="hierChild2" presStyleCnt="0"/>
      <dgm:spPr/>
    </dgm:pt>
    <dgm:pt modelId="{ECD6F629-88CE-A74E-ABA5-5CC9ED98F8C8}" type="pres">
      <dgm:prSet presAssocID="{6AC895D5-8744-4611-97D6-62463D0CC54E}" presName="hierRoot1" presStyleCnt="0"/>
      <dgm:spPr/>
    </dgm:pt>
    <dgm:pt modelId="{8CB642C6-6FB3-E54E-9A5E-C16CB41699A1}" type="pres">
      <dgm:prSet presAssocID="{6AC895D5-8744-4611-97D6-62463D0CC54E}" presName="composite" presStyleCnt="0"/>
      <dgm:spPr/>
    </dgm:pt>
    <dgm:pt modelId="{2B248199-3993-1042-BFD0-9D5E105E72AC}" type="pres">
      <dgm:prSet presAssocID="{6AC895D5-8744-4611-97D6-62463D0CC54E}" presName="background" presStyleLbl="node0" presStyleIdx="1" presStyleCnt="2"/>
      <dgm:spPr/>
    </dgm:pt>
    <dgm:pt modelId="{082466F8-87E2-3748-B01C-D6C1483A22E4}" type="pres">
      <dgm:prSet presAssocID="{6AC895D5-8744-4611-97D6-62463D0CC54E}" presName="text" presStyleLbl="fgAcc0" presStyleIdx="1" presStyleCnt="2">
        <dgm:presLayoutVars>
          <dgm:chPref val="3"/>
        </dgm:presLayoutVars>
      </dgm:prSet>
      <dgm:spPr/>
    </dgm:pt>
    <dgm:pt modelId="{2EDAD942-335B-E946-B1CB-364D36C8F23D}" type="pres">
      <dgm:prSet presAssocID="{6AC895D5-8744-4611-97D6-62463D0CC54E}" presName="hierChild2" presStyleCnt="0"/>
      <dgm:spPr/>
    </dgm:pt>
  </dgm:ptLst>
  <dgm:cxnLst>
    <dgm:cxn modelId="{3CC54819-33E5-5C4B-A10A-0D8EA6E57DA3}" type="presOf" srcId="{6AC895D5-8744-4611-97D6-62463D0CC54E}" destId="{082466F8-87E2-3748-B01C-D6C1483A22E4}" srcOrd="0" destOrd="0" presId="urn:microsoft.com/office/officeart/2005/8/layout/hierarchy1"/>
    <dgm:cxn modelId="{DA2F7991-25A8-4310-B888-BC1FC7C87D41}" srcId="{E17D7F9E-AD6C-4F43-A0C7-72C5C6F983F8}" destId="{6AC895D5-8744-4611-97D6-62463D0CC54E}" srcOrd="1" destOrd="0" parTransId="{F144A03C-D483-48FC-B2DB-378F7BC3601A}" sibTransId="{C6B9DBB1-B932-4A32-AE96-3B871D318DCD}"/>
    <dgm:cxn modelId="{1DC3DABB-4082-7048-93F1-564B35450FBA}" type="presOf" srcId="{A45DE4F7-85B7-444E-8DE7-77858A3BDECD}" destId="{BB1F048B-D552-564A-BBA3-D054CF7F5EB0}" srcOrd="0" destOrd="0" presId="urn:microsoft.com/office/officeart/2005/8/layout/hierarchy1"/>
    <dgm:cxn modelId="{8C6886BC-FA4E-41F3-97BC-FCCB5CD853DA}" srcId="{E17D7F9E-AD6C-4F43-A0C7-72C5C6F983F8}" destId="{A45DE4F7-85B7-444E-8DE7-77858A3BDECD}" srcOrd="0" destOrd="0" parTransId="{BDEF5265-BD5C-48C0-A07D-9F58DE2CAE41}" sibTransId="{FBF97C48-D75E-4205-88BB-53029C950F20}"/>
    <dgm:cxn modelId="{B9AF27FA-60A5-F348-80A7-EECFE3D3360F}" type="presOf" srcId="{E17D7F9E-AD6C-4F43-A0C7-72C5C6F983F8}" destId="{5E9B14F4-86DD-B847-A989-5FDAC79A09DC}" srcOrd="0" destOrd="0" presId="urn:microsoft.com/office/officeart/2005/8/layout/hierarchy1"/>
    <dgm:cxn modelId="{9363D18F-790F-F842-9FC4-D4603EE04956}" type="presParOf" srcId="{5E9B14F4-86DD-B847-A989-5FDAC79A09DC}" destId="{10B6F53C-0A04-A641-A593-75EE0BC415DD}" srcOrd="0" destOrd="0" presId="urn:microsoft.com/office/officeart/2005/8/layout/hierarchy1"/>
    <dgm:cxn modelId="{65816FED-7192-0A4D-87AE-D992A2D0A91A}" type="presParOf" srcId="{10B6F53C-0A04-A641-A593-75EE0BC415DD}" destId="{76993ED4-34B7-1642-91CA-510C2F9E96FA}" srcOrd="0" destOrd="0" presId="urn:microsoft.com/office/officeart/2005/8/layout/hierarchy1"/>
    <dgm:cxn modelId="{4A6B47A0-CE99-6149-A2B8-6B76B61C464A}" type="presParOf" srcId="{76993ED4-34B7-1642-91CA-510C2F9E96FA}" destId="{28D47E9B-F852-8047-8A12-D63C7E656B2B}" srcOrd="0" destOrd="0" presId="urn:microsoft.com/office/officeart/2005/8/layout/hierarchy1"/>
    <dgm:cxn modelId="{55DE1280-D1F5-A541-8B96-30A7887A21B3}" type="presParOf" srcId="{76993ED4-34B7-1642-91CA-510C2F9E96FA}" destId="{BB1F048B-D552-564A-BBA3-D054CF7F5EB0}" srcOrd="1" destOrd="0" presId="urn:microsoft.com/office/officeart/2005/8/layout/hierarchy1"/>
    <dgm:cxn modelId="{CF50D01B-B858-0940-BD2C-C4F639B5FAED}" type="presParOf" srcId="{10B6F53C-0A04-A641-A593-75EE0BC415DD}" destId="{98921873-CC28-604F-A72F-06C951491F67}" srcOrd="1" destOrd="0" presId="urn:microsoft.com/office/officeart/2005/8/layout/hierarchy1"/>
    <dgm:cxn modelId="{388D58EA-D4AB-B744-86D3-D0BA1D36EE0E}" type="presParOf" srcId="{5E9B14F4-86DD-B847-A989-5FDAC79A09DC}" destId="{ECD6F629-88CE-A74E-ABA5-5CC9ED98F8C8}" srcOrd="1" destOrd="0" presId="urn:microsoft.com/office/officeart/2005/8/layout/hierarchy1"/>
    <dgm:cxn modelId="{E60E7DC9-E281-9341-B9D6-FA03FD92CB59}" type="presParOf" srcId="{ECD6F629-88CE-A74E-ABA5-5CC9ED98F8C8}" destId="{8CB642C6-6FB3-E54E-9A5E-C16CB41699A1}" srcOrd="0" destOrd="0" presId="urn:microsoft.com/office/officeart/2005/8/layout/hierarchy1"/>
    <dgm:cxn modelId="{53D42252-3473-814F-B14F-EED6112C3C88}" type="presParOf" srcId="{8CB642C6-6FB3-E54E-9A5E-C16CB41699A1}" destId="{2B248199-3993-1042-BFD0-9D5E105E72AC}" srcOrd="0" destOrd="0" presId="urn:microsoft.com/office/officeart/2005/8/layout/hierarchy1"/>
    <dgm:cxn modelId="{97B8F7EB-0738-334E-93C0-87456FBC3BA3}" type="presParOf" srcId="{8CB642C6-6FB3-E54E-9A5E-C16CB41699A1}" destId="{082466F8-87E2-3748-B01C-D6C1483A22E4}" srcOrd="1" destOrd="0" presId="urn:microsoft.com/office/officeart/2005/8/layout/hierarchy1"/>
    <dgm:cxn modelId="{3B0D4A89-0237-1340-ACFB-D77EA77B4B65}" type="presParOf" srcId="{ECD6F629-88CE-A74E-ABA5-5CC9ED98F8C8}" destId="{2EDAD942-335B-E946-B1CB-364D36C8F23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D0BC6-E4B8-EF48-9826-C73A7F19614F}">
      <dsp:nvSpPr>
        <dsp:cNvPr id="0" name=""/>
        <dsp:cNvSpPr/>
      </dsp:nvSpPr>
      <dsp:spPr>
        <a:xfrm>
          <a:off x="0" y="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DF20AB-DDF7-F241-BE0D-3AA220DE9A59}">
      <dsp:nvSpPr>
        <dsp:cNvPr id="0" name=""/>
        <dsp:cNvSpPr/>
      </dsp:nvSpPr>
      <dsp:spPr>
        <a:xfrm>
          <a:off x="0" y="0"/>
          <a:ext cx="1051560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100000"/>
            </a:lnSpc>
            <a:spcBef>
              <a:spcPct val="0"/>
            </a:spcBef>
            <a:spcAft>
              <a:spcPct val="35000"/>
            </a:spcAft>
            <a:buNone/>
          </a:pPr>
          <a:r>
            <a:rPr lang="en-US" sz="5200" kern="1200"/>
            <a:t>Discussion </a:t>
          </a:r>
          <a:r>
            <a:rPr lang="en-US" sz="5200" kern="1200" dirty="0"/>
            <a:t>of uniform mills (statewide and county alternatives) to replace variable BASE Levies</a:t>
          </a:r>
          <a:br>
            <a:rPr lang="en-US" sz="5200" kern="1200" dirty="0"/>
          </a:br>
          <a:endParaRPr lang="en-US" sz="5200" kern="1200" dirty="0"/>
        </a:p>
      </dsp:txBody>
      <dsp:txXfrm>
        <a:off x="0" y="0"/>
        <a:ext cx="10515600" cy="4351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47E9B-F852-8047-8A12-D63C7E656B2B}">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1F048B-D552-564A-BBA3-D054CF7F5EB0}">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Uniform Mills for Education are constitutionally-compliant. The state's power to levy a uniform property tax with the avowed purpose of providing support for education has been specifically upheld by the Montana Supreme Court in State ex rel. Woodahl v. Straub (1974).</a:t>
          </a:r>
        </a:p>
      </dsp:txBody>
      <dsp:txXfrm>
        <a:off x="608661" y="692298"/>
        <a:ext cx="4508047" cy="2799040"/>
      </dsp:txXfrm>
    </dsp:sp>
    <dsp:sp modelId="{2B248199-3993-1042-BFD0-9D5E105E72AC}">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2466F8-87E2-3748-B01C-D6C1483A22E4}">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Uniform Mills Will Cure an Existing, Inequitable Distribution of the State’s Share. Because the state requires an interdependent system of local variable mills and guaranteed tax base aid by law, this mechanism in the funding formula can be argued to be part of the state’s share for which the state is constitutionally responsible for an equitable distribution.</a:t>
          </a:r>
        </a:p>
      </dsp:txBody>
      <dsp:txXfrm>
        <a:off x="6331365" y="692298"/>
        <a:ext cx="4508047" cy="279904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8E55A-3554-D340-A92B-9AC797D9F474}" type="datetimeFigureOut">
              <a:rPr lang="en-US" smtClean="0"/>
              <a:t>5/14/24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DB871-83FF-294B-A39A-87106575C5FF}" type="slidenum">
              <a:rPr lang="en-US" smtClean="0"/>
              <a:t>‹#›</a:t>
            </a:fld>
            <a:endParaRPr lang="en-US" dirty="0"/>
          </a:p>
        </p:txBody>
      </p:sp>
    </p:spTree>
    <p:extLst>
      <p:ext uri="{BB962C8B-B14F-4D97-AF65-F5344CB8AC3E}">
        <p14:creationId xmlns:p14="http://schemas.microsoft.com/office/powerpoint/2010/main" val="2659684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43CA-57F3-B7B7-A8F8-623A19079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344219-0216-3FF2-CD45-9C52097EEA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981103-CD3D-AEF2-43F7-63F94414D197}"/>
              </a:ext>
            </a:extLst>
          </p:cNvPr>
          <p:cNvSpPr>
            <a:spLocks noGrp="1"/>
          </p:cNvSpPr>
          <p:nvPr>
            <p:ph type="dt" sz="half" idx="10"/>
          </p:nvPr>
        </p:nvSpPr>
        <p:spPr/>
        <p:txBody>
          <a:bodyPr/>
          <a:lstStyle/>
          <a:p>
            <a:fld id="{54047114-B96B-304B-95C4-A73EBB449E47}" type="datetime1">
              <a:rPr lang="en-US" smtClean="0"/>
              <a:t>5/14/24</a:t>
            </a:fld>
            <a:endParaRPr lang="en-US" dirty="0"/>
          </a:p>
        </p:txBody>
      </p:sp>
      <p:sp>
        <p:nvSpPr>
          <p:cNvPr id="6" name="Slide Number Placeholder 5">
            <a:extLst>
              <a:ext uri="{FF2B5EF4-FFF2-40B4-BE49-F238E27FC236}">
                <a16:creationId xmlns:a16="http://schemas.microsoft.com/office/drawing/2014/main" id="{BBD0DE37-AE97-D093-94BD-27B772200D35}"/>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8864967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93AA3-E50C-43B2-3C6D-D5BD448F08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CAF730-3EC3-C4AC-68B2-66605F0838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080BC-E2D3-938B-6E7E-57F806E85E0D}"/>
              </a:ext>
            </a:extLst>
          </p:cNvPr>
          <p:cNvSpPr>
            <a:spLocks noGrp="1"/>
          </p:cNvSpPr>
          <p:nvPr>
            <p:ph type="dt" sz="half" idx="10"/>
          </p:nvPr>
        </p:nvSpPr>
        <p:spPr/>
        <p:txBody>
          <a:bodyPr/>
          <a:lstStyle/>
          <a:p>
            <a:fld id="{BF6054FE-6EE9-2B42-BCD6-A31686CCDF79}" type="datetime1">
              <a:rPr lang="en-US" smtClean="0"/>
              <a:t>5/14/24</a:t>
            </a:fld>
            <a:endParaRPr lang="en-US" dirty="0"/>
          </a:p>
        </p:txBody>
      </p:sp>
      <p:sp>
        <p:nvSpPr>
          <p:cNvPr id="5" name="Footer Placeholder 4">
            <a:extLst>
              <a:ext uri="{FF2B5EF4-FFF2-40B4-BE49-F238E27FC236}">
                <a16:creationId xmlns:a16="http://schemas.microsoft.com/office/drawing/2014/main" id="{CE1E3D62-C4D4-8D41-9D6A-891398A7DEC5}"/>
              </a:ext>
            </a:extLst>
          </p:cNvPr>
          <p:cNvSpPr>
            <a:spLocks noGrp="1"/>
          </p:cNvSpPr>
          <p:nvPr>
            <p:ph type="ftr" sz="quarter" idx="11"/>
          </p:nvPr>
        </p:nvSpPr>
        <p:spPr/>
        <p:txBody>
          <a:bodyPr/>
          <a:lstStyle/>
          <a:p>
            <a:r>
              <a:rPr lang="en-US"/>
              <a:t>©2024 MTSBA - All rights reserved</a:t>
            </a:r>
            <a:endParaRPr lang="en-US" dirty="0"/>
          </a:p>
        </p:txBody>
      </p:sp>
      <p:sp>
        <p:nvSpPr>
          <p:cNvPr id="6" name="Slide Number Placeholder 5">
            <a:extLst>
              <a:ext uri="{FF2B5EF4-FFF2-40B4-BE49-F238E27FC236}">
                <a16:creationId xmlns:a16="http://schemas.microsoft.com/office/drawing/2014/main" id="{4987DA2C-1AA9-DFDE-7788-4C10BF9633C8}"/>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40358426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F579EB-C27C-BA98-7470-4D916762FA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5141F3-6E2E-D590-C577-4E853A591C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4DF64E-B493-1CB5-885D-0293DDD1231B}"/>
              </a:ext>
            </a:extLst>
          </p:cNvPr>
          <p:cNvSpPr>
            <a:spLocks noGrp="1"/>
          </p:cNvSpPr>
          <p:nvPr>
            <p:ph type="dt" sz="half" idx="10"/>
          </p:nvPr>
        </p:nvSpPr>
        <p:spPr/>
        <p:txBody>
          <a:bodyPr/>
          <a:lstStyle/>
          <a:p>
            <a:fld id="{4BBB73C6-CBB2-1145-A100-0E6658E35116}" type="datetime1">
              <a:rPr lang="en-US" smtClean="0"/>
              <a:t>5/14/24</a:t>
            </a:fld>
            <a:endParaRPr lang="en-US" dirty="0"/>
          </a:p>
        </p:txBody>
      </p:sp>
      <p:sp>
        <p:nvSpPr>
          <p:cNvPr id="5" name="Footer Placeholder 4">
            <a:extLst>
              <a:ext uri="{FF2B5EF4-FFF2-40B4-BE49-F238E27FC236}">
                <a16:creationId xmlns:a16="http://schemas.microsoft.com/office/drawing/2014/main" id="{83AEF1A5-6BFB-4F34-18BC-1DECDFBC7C59}"/>
              </a:ext>
            </a:extLst>
          </p:cNvPr>
          <p:cNvSpPr>
            <a:spLocks noGrp="1"/>
          </p:cNvSpPr>
          <p:nvPr>
            <p:ph type="ftr" sz="quarter" idx="11"/>
          </p:nvPr>
        </p:nvSpPr>
        <p:spPr/>
        <p:txBody>
          <a:bodyPr/>
          <a:lstStyle/>
          <a:p>
            <a:r>
              <a:rPr lang="en-US"/>
              <a:t>©2024 MTSBA - All rights reserved</a:t>
            </a:r>
            <a:endParaRPr lang="en-US" dirty="0"/>
          </a:p>
        </p:txBody>
      </p:sp>
      <p:sp>
        <p:nvSpPr>
          <p:cNvPr id="6" name="Slide Number Placeholder 5">
            <a:extLst>
              <a:ext uri="{FF2B5EF4-FFF2-40B4-BE49-F238E27FC236}">
                <a16:creationId xmlns:a16="http://schemas.microsoft.com/office/drawing/2014/main" id="{4E51AD09-EAC6-23DE-5D95-7E758E4DC6DE}"/>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8794223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A1D6-437A-55F1-3D00-3DF68B1623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541B5-7F82-6CF2-43F2-0728AC1DB1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AAF50-DCEF-F173-2D93-C9B3870A86FD}"/>
              </a:ext>
            </a:extLst>
          </p:cNvPr>
          <p:cNvSpPr>
            <a:spLocks noGrp="1"/>
          </p:cNvSpPr>
          <p:nvPr>
            <p:ph type="dt" sz="half" idx="10"/>
          </p:nvPr>
        </p:nvSpPr>
        <p:spPr/>
        <p:txBody>
          <a:bodyPr/>
          <a:lstStyle/>
          <a:p>
            <a:fld id="{1062DB9A-06D9-5B43-92B0-068995BFD058}" type="datetime1">
              <a:rPr lang="en-US" smtClean="0"/>
              <a:t>5/14/24</a:t>
            </a:fld>
            <a:endParaRPr lang="en-US" dirty="0"/>
          </a:p>
        </p:txBody>
      </p:sp>
      <p:sp>
        <p:nvSpPr>
          <p:cNvPr id="5" name="Footer Placeholder 4">
            <a:extLst>
              <a:ext uri="{FF2B5EF4-FFF2-40B4-BE49-F238E27FC236}">
                <a16:creationId xmlns:a16="http://schemas.microsoft.com/office/drawing/2014/main" id="{418320E4-7051-F207-D88A-E3F7F5944F16}"/>
              </a:ext>
            </a:extLst>
          </p:cNvPr>
          <p:cNvSpPr>
            <a:spLocks noGrp="1"/>
          </p:cNvSpPr>
          <p:nvPr>
            <p:ph type="ftr" sz="quarter" idx="11"/>
          </p:nvPr>
        </p:nvSpPr>
        <p:spPr/>
        <p:txBody>
          <a:bodyPr/>
          <a:lstStyle/>
          <a:p>
            <a:r>
              <a:rPr lang="en-US"/>
              <a:t>©2024 MTSBA - All rights reserved</a:t>
            </a:r>
            <a:endParaRPr lang="en-US" dirty="0"/>
          </a:p>
        </p:txBody>
      </p:sp>
      <p:sp>
        <p:nvSpPr>
          <p:cNvPr id="6" name="Slide Number Placeholder 5">
            <a:extLst>
              <a:ext uri="{FF2B5EF4-FFF2-40B4-BE49-F238E27FC236}">
                <a16:creationId xmlns:a16="http://schemas.microsoft.com/office/drawing/2014/main" id="{6A7F4C5C-78CD-6340-AC9E-84B634E469D1}"/>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15407217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A9A11-3FA0-047D-F978-EAE4A4761C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9EAF6D-D1EF-18BB-0B68-FA84A62ABAD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E41040-6FC7-0A42-9ED0-87505256354A}"/>
              </a:ext>
            </a:extLst>
          </p:cNvPr>
          <p:cNvSpPr>
            <a:spLocks noGrp="1"/>
          </p:cNvSpPr>
          <p:nvPr>
            <p:ph type="dt" sz="half" idx="10"/>
          </p:nvPr>
        </p:nvSpPr>
        <p:spPr/>
        <p:txBody>
          <a:bodyPr/>
          <a:lstStyle/>
          <a:p>
            <a:fld id="{E7DB67A9-4EE6-5549-81D7-5935B81FDFCB}" type="datetime1">
              <a:rPr lang="en-US" smtClean="0"/>
              <a:t>5/14/24</a:t>
            </a:fld>
            <a:endParaRPr lang="en-US" dirty="0"/>
          </a:p>
        </p:txBody>
      </p:sp>
      <p:sp>
        <p:nvSpPr>
          <p:cNvPr id="5" name="Footer Placeholder 4">
            <a:extLst>
              <a:ext uri="{FF2B5EF4-FFF2-40B4-BE49-F238E27FC236}">
                <a16:creationId xmlns:a16="http://schemas.microsoft.com/office/drawing/2014/main" id="{6BA2F748-AC06-E16C-F121-2D2F1AF7B681}"/>
              </a:ext>
            </a:extLst>
          </p:cNvPr>
          <p:cNvSpPr>
            <a:spLocks noGrp="1"/>
          </p:cNvSpPr>
          <p:nvPr>
            <p:ph type="ftr" sz="quarter" idx="11"/>
          </p:nvPr>
        </p:nvSpPr>
        <p:spPr/>
        <p:txBody>
          <a:bodyPr/>
          <a:lstStyle/>
          <a:p>
            <a:r>
              <a:rPr lang="en-US"/>
              <a:t>©2024 MTSBA - All rights reserved</a:t>
            </a:r>
            <a:endParaRPr lang="en-US" dirty="0"/>
          </a:p>
        </p:txBody>
      </p:sp>
      <p:sp>
        <p:nvSpPr>
          <p:cNvPr id="6" name="Slide Number Placeholder 5">
            <a:extLst>
              <a:ext uri="{FF2B5EF4-FFF2-40B4-BE49-F238E27FC236}">
                <a16:creationId xmlns:a16="http://schemas.microsoft.com/office/drawing/2014/main" id="{AA6DCC60-EFB9-0833-F4C5-D338D4C6E7F1}"/>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3510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5F3F2-2640-8717-60B4-AD34C3015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53C541-0276-867B-AFE7-E29EAEFA99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5C0E92-FE34-2300-CC9C-150DE20CC4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732A50-B94B-F01D-A16D-1BA5521546C3}"/>
              </a:ext>
            </a:extLst>
          </p:cNvPr>
          <p:cNvSpPr>
            <a:spLocks noGrp="1"/>
          </p:cNvSpPr>
          <p:nvPr>
            <p:ph type="dt" sz="half" idx="10"/>
          </p:nvPr>
        </p:nvSpPr>
        <p:spPr/>
        <p:txBody>
          <a:bodyPr/>
          <a:lstStyle/>
          <a:p>
            <a:fld id="{3455C462-3D37-6141-8EE8-40D25A893642}" type="datetime1">
              <a:rPr lang="en-US" smtClean="0"/>
              <a:t>5/14/24</a:t>
            </a:fld>
            <a:endParaRPr lang="en-US" dirty="0"/>
          </a:p>
        </p:txBody>
      </p:sp>
      <p:sp>
        <p:nvSpPr>
          <p:cNvPr id="6" name="Footer Placeholder 5">
            <a:extLst>
              <a:ext uri="{FF2B5EF4-FFF2-40B4-BE49-F238E27FC236}">
                <a16:creationId xmlns:a16="http://schemas.microsoft.com/office/drawing/2014/main" id="{0A576115-B55D-3C1A-6303-C9A6E91E8F8F}"/>
              </a:ext>
            </a:extLst>
          </p:cNvPr>
          <p:cNvSpPr>
            <a:spLocks noGrp="1"/>
          </p:cNvSpPr>
          <p:nvPr>
            <p:ph type="ftr" sz="quarter" idx="11"/>
          </p:nvPr>
        </p:nvSpPr>
        <p:spPr/>
        <p:txBody>
          <a:bodyPr/>
          <a:lstStyle/>
          <a:p>
            <a:r>
              <a:rPr lang="en-US"/>
              <a:t>©2024 MTSBA - All rights reserved</a:t>
            </a:r>
            <a:endParaRPr lang="en-US" dirty="0"/>
          </a:p>
        </p:txBody>
      </p:sp>
      <p:sp>
        <p:nvSpPr>
          <p:cNvPr id="7" name="Slide Number Placeholder 6">
            <a:extLst>
              <a:ext uri="{FF2B5EF4-FFF2-40B4-BE49-F238E27FC236}">
                <a16:creationId xmlns:a16="http://schemas.microsoft.com/office/drawing/2014/main" id="{66C4378D-C578-49BD-C7FE-D27901D57AEE}"/>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6911375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87E9-2201-3495-D9A6-F57806A560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BAAF20-9D41-FE73-AFF1-229F0EA7D4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9176F7-0586-E956-A125-13BE16145D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9276FE-3280-875B-D260-9A1915D093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A4BA58-B9B9-4A9A-0DEC-ADD4A3E41F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18C152-E41D-9EE2-F54C-DE089604F7A4}"/>
              </a:ext>
            </a:extLst>
          </p:cNvPr>
          <p:cNvSpPr>
            <a:spLocks noGrp="1"/>
          </p:cNvSpPr>
          <p:nvPr>
            <p:ph type="dt" sz="half" idx="10"/>
          </p:nvPr>
        </p:nvSpPr>
        <p:spPr/>
        <p:txBody>
          <a:bodyPr/>
          <a:lstStyle/>
          <a:p>
            <a:fld id="{FE5F6B9E-CB77-034D-86CE-508A13FBADA3}" type="datetime1">
              <a:rPr lang="en-US" smtClean="0"/>
              <a:t>5/14/24</a:t>
            </a:fld>
            <a:endParaRPr lang="en-US" dirty="0"/>
          </a:p>
        </p:txBody>
      </p:sp>
      <p:sp>
        <p:nvSpPr>
          <p:cNvPr id="8" name="Footer Placeholder 7">
            <a:extLst>
              <a:ext uri="{FF2B5EF4-FFF2-40B4-BE49-F238E27FC236}">
                <a16:creationId xmlns:a16="http://schemas.microsoft.com/office/drawing/2014/main" id="{A80AA7FA-964B-EAC9-A070-93CDBFB1BD7D}"/>
              </a:ext>
            </a:extLst>
          </p:cNvPr>
          <p:cNvSpPr>
            <a:spLocks noGrp="1"/>
          </p:cNvSpPr>
          <p:nvPr>
            <p:ph type="ftr" sz="quarter" idx="11"/>
          </p:nvPr>
        </p:nvSpPr>
        <p:spPr/>
        <p:txBody>
          <a:bodyPr/>
          <a:lstStyle/>
          <a:p>
            <a:r>
              <a:rPr lang="en-US"/>
              <a:t>©2024 MTSBA - All rights reserved</a:t>
            </a:r>
            <a:endParaRPr lang="en-US" dirty="0"/>
          </a:p>
        </p:txBody>
      </p:sp>
      <p:sp>
        <p:nvSpPr>
          <p:cNvPr id="9" name="Slide Number Placeholder 8">
            <a:extLst>
              <a:ext uri="{FF2B5EF4-FFF2-40B4-BE49-F238E27FC236}">
                <a16:creationId xmlns:a16="http://schemas.microsoft.com/office/drawing/2014/main" id="{07D2BF98-BBF8-7159-4F73-BA4CD616C65D}"/>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41188197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8DBC-5B05-EEA2-4B61-B6D8E64377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A96A70-C19A-B662-191D-7F58D269DDD0}"/>
              </a:ext>
            </a:extLst>
          </p:cNvPr>
          <p:cNvSpPr>
            <a:spLocks noGrp="1"/>
          </p:cNvSpPr>
          <p:nvPr>
            <p:ph type="dt" sz="half" idx="10"/>
          </p:nvPr>
        </p:nvSpPr>
        <p:spPr/>
        <p:txBody>
          <a:bodyPr/>
          <a:lstStyle/>
          <a:p>
            <a:fld id="{D7932817-1C58-7045-9EA0-9AF38BB7BA79}" type="datetime1">
              <a:rPr lang="en-US" smtClean="0"/>
              <a:t>5/14/24</a:t>
            </a:fld>
            <a:endParaRPr lang="en-US" dirty="0"/>
          </a:p>
        </p:txBody>
      </p:sp>
      <p:sp>
        <p:nvSpPr>
          <p:cNvPr id="4" name="Footer Placeholder 3">
            <a:extLst>
              <a:ext uri="{FF2B5EF4-FFF2-40B4-BE49-F238E27FC236}">
                <a16:creationId xmlns:a16="http://schemas.microsoft.com/office/drawing/2014/main" id="{F137555A-CEDB-58DF-10A3-4EDD83A69108}"/>
              </a:ext>
            </a:extLst>
          </p:cNvPr>
          <p:cNvSpPr>
            <a:spLocks noGrp="1"/>
          </p:cNvSpPr>
          <p:nvPr>
            <p:ph type="ftr" sz="quarter" idx="11"/>
          </p:nvPr>
        </p:nvSpPr>
        <p:spPr/>
        <p:txBody>
          <a:bodyPr/>
          <a:lstStyle/>
          <a:p>
            <a:r>
              <a:rPr lang="en-US"/>
              <a:t>©2024 MTSBA - All rights reserved</a:t>
            </a:r>
            <a:endParaRPr lang="en-US" dirty="0"/>
          </a:p>
        </p:txBody>
      </p:sp>
      <p:sp>
        <p:nvSpPr>
          <p:cNvPr id="5" name="Slide Number Placeholder 4">
            <a:extLst>
              <a:ext uri="{FF2B5EF4-FFF2-40B4-BE49-F238E27FC236}">
                <a16:creationId xmlns:a16="http://schemas.microsoft.com/office/drawing/2014/main" id="{673C44B6-A8A7-1E87-BE01-034419A45835}"/>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13059808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D11C32-91C3-DE26-9619-E213BAD2F2F4}"/>
              </a:ext>
            </a:extLst>
          </p:cNvPr>
          <p:cNvSpPr>
            <a:spLocks noGrp="1"/>
          </p:cNvSpPr>
          <p:nvPr>
            <p:ph type="dt" sz="half" idx="10"/>
          </p:nvPr>
        </p:nvSpPr>
        <p:spPr/>
        <p:txBody>
          <a:bodyPr/>
          <a:lstStyle/>
          <a:p>
            <a:fld id="{6EECA10B-94CA-6B4C-988D-58F3B6450CD7}" type="datetime1">
              <a:rPr lang="en-US" smtClean="0"/>
              <a:t>5/14/24</a:t>
            </a:fld>
            <a:endParaRPr lang="en-US" dirty="0"/>
          </a:p>
        </p:txBody>
      </p:sp>
      <p:sp>
        <p:nvSpPr>
          <p:cNvPr id="3" name="Footer Placeholder 2">
            <a:extLst>
              <a:ext uri="{FF2B5EF4-FFF2-40B4-BE49-F238E27FC236}">
                <a16:creationId xmlns:a16="http://schemas.microsoft.com/office/drawing/2014/main" id="{F4270693-B207-74B5-6ADD-659BB15EC31D}"/>
              </a:ext>
            </a:extLst>
          </p:cNvPr>
          <p:cNvSpPr>
            <a:spLocks noGrp="1"/>
          </p:cNvSpPr>
          <p:nvPr>
            <p:ph type="ftr" sz="quarter" idx="11"/>
          </p:nvPr>
        </p:nvSpPr>
        <p:spPr/>
        <p:txBody>
          <a:bodyPr/>
          <a:lstStyle/>
          <a:p>
            <a:r>
              <a:rPr lang="en-US"/>
              <a:t>©2024 MTSBA - All rights reserved</a:t>
            </a:r>
            <a:endParaRPr lang="en-US" dirty="0"/>
          </a:p>
        </p:txBody>
      </p:sp>
      <p:sp>
        <p:nvSpPr>
          <p:cNvPr id="4" name="Slide Number Placeholder 3">
            <a:extLst>
              <a:ext uri="{FF2B5EF4-FFF2-40B4-BE49-F238E27FC236}">
                <a16:creationId xmlns:a16="http://schemas.microsoft.com/office/drawing/2014/main" id="{33B35BB1-F320-B553-ECD8-72F6DE030077}"/>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28607591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9678-E3C1-39C7-AEFE-BCEF2C3C10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5DFB77-B508-5B7F-A443-4B0DF2CE9E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CDA6F2-6976-84A2-4929-AA5A7D37A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7CE5A4-F27A-FF64-D5D0-3026DF734AEB}"/>
              </a:ext>
            </a:extLst>
          </p:cNvPr>
          <p:cNvSpPr>
            <a:spLocks noGrp="1"/>
          </p:cNvSpPr>
          <p:nvPr>
            <p:ph type="dt" sz="half" idx="10"/>
          </p:nvPr>
        </p:nvSpPr>
        <p:spPr/>
        <p:txBody>
          <a:bodyPr/>
          <a:lstStyle/>
          <a:p>
            <a:fld id="{15ADCF26-A427-3949-B98B-A67809F413FC}" type="datetime1">
              <a:rPr lang="en-US" smtClean="0"/>
              <a:t>5/14/24</a:t>
            </a:fld>
            <a:endParaRPr lang="en-US" dirty="0"/>
          </a:p>
        </p:txBody>
      </p:sp>
      <p:sp>
        <p:nvSpPr>
          <p:cNvPr id="6" name="Footer Placeholder 5">
            <a:extLst>
              <a:ext uri="{FF2B5EF4-FFF2-40B4-BE49-F238E27FC236}">
                <a16:creationId xmlns:a16="http://schemas.microsoft.com/office/drawing/2014/main" id="{68969159-CE57-0C55-DE2C-BC45EDD4345D}"/>
              </a:ext>
            </a:extLst>
          </p:cNvPr>
          <p:cNvSpPr>
            <a:spLocks noGrp="1"/>
          </p:cNvSpPr>
          <p:nvPr>
            <p:ph type="ftr" sz="quarter" idx="11"/>
          </p:nvPr>
        </p:nvSpPr>
        <p:spPr/>
        <p:txBody>
          <a:bodyPr/>
          <a:lstStyle/>
          <a:p>
            <a:r>
              <a:rPr lang="en-US"/>
              <a:t>©2024 MTSBA - All rights reserved</a:t>
            </a:r>
            <a:endParaRPr lang="en-US" dirty="0"/>
          </a:p>
        </p:txBody>
      </p:sp>
      <p:sp>
        <p:nvSpPr>
          <p:cNvPr id="7" name="Slide Number Placeholder 6">
            <a:extLst>
              <a:ext uri="{FF2B5EF4-FFF2-40B4-BE49-F238E27FC236}">
                <a16:creationId xmlns:a16="http://schemas.microsoft.com/office/drawing/2014/main" id="{220B94C6-7503-CA36-C26C-3FBE7EDA6B02}"/>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19731604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F6BEC-9E72-15B5-FBB1-3005412383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258FCD-DA52-531C-F716-7B984203F7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4271065-CDF8-5BBC-57DB-10762FFA1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D07E1B-FE1B-8F43-0785-268E3F71105C}"/>
              </a:ext>
            </a:extLst>
          </p:cNvPr>
          <p:cNvSpPr>
            <a:spLocks noGrp="1"/>
          </p:cNvSpPr>
          <p:nvPr>
            <p:ph type="dt" sz="half" idx="10"/>
          </p:nvPr>
        </p:nvSpPr>
        <p:spPr/>
        <p:txBody>
          <a:bodyPr/>
          <a:lstStyle/>
          <a:p>
            <a:fld id="{64AC2071-9749-0446-8A29-7F718B757551}" type="datetime1">
              <a:rPr lang="en-US" smtClean="0"/>
              <a:t>5/14/24</a:t>
            </a:fld>
            <a:endParaRPr lang="en-US" dirty="0"/>
          </a:p>
        </p:txBody>
      </p:sp>
      <p:sp>
        <p:nvSpPr>
          <p:cNvPr id="6" name="Footer Placeholder 5">
            <a:extLst>
              <a:ext uri="{FF2B5EF4-FFF2-40B4-BE49-F238E27FC236}">
                <a16:creationId xmlns:a16="http://schemas.microsoft.com/office/drawing/2014/main" id="{FBD9FFDD-2DCA-99AE-2E4A-72D3CC052213}"/>
              </a:ext>
            </a:extLst>
          </p:cNvPr>
          <p:cNvSpPr>
            <a:spLocks noGrp="1"/>
          </p:cNvSpPr>
          <p:nvPr>
            <p:ph type="ftr" sz="quarter" idx="11"/>
          </p:nvPr>
        </p:nvSpPr>
        <p:spPr/>
        <p:txBody>
          <a:bodyPr/>
          <a:lstStyle/>
          <a:p>
            <a:r>
              <a:rPr lang="en-US"/>
              <a:t>©2024 MTSBA - All rights reserved</a:t>
            </a:r>
            <a:endParaRPr lang="en-US" dirty="0"/>
          </a:p>
        </p:txBody>
      </p:sp>
      <p:sp>
        <p:nvSpPr>
          <p:cNvPr id="7" name="Slide Number Placeholder 6">
            <a:extLst>
              <a:ext uri="{FF2B5EF4-FFF2-40B4-BE49-F238E27FC236}">
                <a16:creationId xmlns:a16="http://schemas.microsoft.com/office/drawing/2014/main" id="{876288B2-8061-BA8E-09C8-90D63B59B8BB}"/>
              </a:ext>
            </a:extLst>
          </p:cNvPr>
          <p:cNvSpPr>
            <a:spLocks noGrp="1"/>
          </p:cNvSpPr>
          <p:nvPr>
            <p:ph type="sldNum" sz="quarter" idx="12"/>
          </p:nvPr>
        </p:nvSpPr>
        <p:spPr/>
        <p:txBody>
          <a:bodyPr/>
          <a:lstStyle/>
          <a:p>
            <a:fld id="{28B9DE3A-4A71-E44A-95C2-8740C9316F0A}" type="slidenum">
              <a:rPr lang="en-US" smtClean="0"/>
              <a:t>‹#›</a:t>
            </a:fld>
            <a:endParaRPr lang="en-US" dirty="0"/>
          </a:p>
        </p:txBody>
      </p:sp>
    </p:spTree>
    <p:extLst>
      <p:ext uri="{BB962C8B-B14F-4D97-AF65-F5344CB8AC3E}">
        <p14:creationId xmlns:p14="http://schemas.microsoft.com/office/powerpoint/2010/main" val="41465344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0F1E49-BABD-953D-8237-1D675582CA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64F4E5B-8C26-F3D1-BC5B-AF0B277D00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8C75C7-4E3E-EC88-A856-131F530C36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19E8733-1F3F-994F-8C7C-9EBBD71DA1E5}" type="datetime1">
              <a:rPr lang="en-US" smtClean="0"/>
              <a:t>5/14/24</a:t>
            </a:fld>
            <a:endParaRPr lang="en-US" dirty="0"/>
          </a:p>
        </p:txBody>
      </p:sp>
      <p:sp>
        <p:nvSpPr>
          <p:cNvPr id="5" name="Footer Placeholder 4">
            <a:extLst>
              <a:ext uri="{FF2B5EF4-FFF2-40B4-BE49-F238E27FC236}">
                <a16:creationId xmlns:a16="http://schemas.microsoft.com/office/drawing/2014/main" id="{FDEE9F89-B795-3511-D49D-8C2EAB6854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©2024 MTSBA - All rights reserved</a:t>
            </a:r>
            <a:endParaRPr lang="en-US" dirty="0"/>
          </a:p>
        </p:txBody>
      </p:sp>
      <p:sp>
        <p:nvSpPr>
          <p:cNvPr id="6" name="Slide Number Placeholder 5">
            <a:extLst>
              <a:ext uri="{FF2B5EF4-FFF2-40B4-BE49-F238E27FC236}">
                <a16:creationId xmlns:a16="http://schemas.microsoft.com/office/drawing/2014/main" id="{FA20248C-52E8-80E2-F5F0-7E37221D96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8B9DE3A-4A71-E44A-95C2-8740C9316F0A}" type="slidenum">
              <a:rPr lang="en-US" smtClean="0"/>
              <a:t>‹#›</a:t>
            </a:fld>
            <a:endParaRPr lang="en-US" dirty="0"/>
          </a:p>
        </p:txBody>
      </p:sp>
    </p:spTree>
    <p:extLst>
      <p:ext uri="{BB962C8B-B14F-4D97-AF65-F5344CB8AC3E}">
        <p14:creationId xmlns:p14="http://schemas.microsoft.com/office/powerpoint/2010/main" val="3927102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dt="0"/>
  <p:txStyles>
    <p:titleStyle>
      <a:lvl1pPr algn="l" defTabSz="914400" rtl="0" eaLnBrk="1" latinLnBrk="0" hangingPunct="1">
        <a:lnSpc>
          <a:spcPct val="90000"/>
        </a:lnSpc>
        <a:spcBef>
          <a:spcPct val="0"/>
        </a:spcBef>
        <a:buNone/>
        <a:defRPr sz="4400" b="0" i="0" kern="1200">
          <a:solidFill>
            <a:schemeClr val="tx1"/>
          </a:solidFill>
          <a:latin typeface="Aptos" panose="020B00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hyperlink" Target="https://leg.mt.gov/bills/2001/billpdf/HB0625.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eg.mt.gov/bills/2003/billpdf/HB0736.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2">
            <a:extLst>
              <a:ext uri="{FF2B5EF4-FFF2-40B4-BE49-F238E27FC236}">
                <a16:creationId xmlns:a16="http://schemas.microsoft.com/office/drawing/2014/main" id="{C006FE87-9C15-76E5-3188-EE7AB5B3B261}"/>
              </a:ext>
            </a:extLst>
          </p:cNvPr>
          <p:cNvGraphicFramePr>
            <a:graphicFrameLocks noGrp="1"/>
          </p:cNvGraphicFramePr>
          <p:nvPr>
            <p:ph idx="1"/>
            <p:extLst>
              <p:ext uri="{D42A27DB-BD31-4B8C-83A1-F6EECF244321}">
                <p14:modId xmlns:p14="http://schemas.microsoft.com/office/powerpoint/2010/main" val="2524812939"/>
              </p:ext>
            </p:extLst>
          </p:nvPr>
        </p:nvGraphicFramePr>
        <p:xfrm>
          <a:off x="474518" y="188826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7FBC4CEE-A3B2-04DE-E69F-78B888E54171}"/>
              </a:ext>
            </a:extLst>
          </p:cNvPr>
          <p:cNvSpPr>
            <a:spLocks noGrp="1"/>
          </p:cNvSpPr>
          <p:nvPr>
            <p:ph type="sldNum" sz="quarter" idx="12"/>
          </p:nvPr>
        </p:nvSpPr>
        <p:spPr/>
        <p:txBody>
          <a:bodyPr/>
          <a:lstStyle/>
          <a:p>
            <a:fld id="{28B9DE3A-4A71-E44A-95C2-8740C9316F0A}" type="slidenum">
              <a:rPr lang="en-US" smtClean="0"/>
              <a:t>1</a:t>
            </a:fld>
            <a:endParaRPr lang="en-US" dirty="0"/>
          </a:p>
        </p:txBody>
      </p:sp>
      <p:sp>
        <p:nvSpPr>
          <p:cNvPr id="7" name="TextBox 6">
            <a:extLst>
              <a:ext uri="{FF2B5EF4-FFF2-40B4-BE49-F238E27FC236}">
                <a16:creationId xmlns:a16="http://schemas.microsoft.com/office/drawing/2014/main" id="{7B318F7B-2832-C9BA-FF9C-49CB74C6940A}"/>
              </a:ext>
            </a:extLst>
          </p:cNvPr>
          <p:cNvSpPr txBox="1"/>
          <p:nvPr/>
        </p:nvSpPr>
        <p:spPr>
          <a:xfrm>
            <a:off x="474518" y="448071"/>
            <a:ext cx="11242964" cy="1323439"/>
          </a:xfrm>
          <a:prstGeom prst="rect">
            <a:avLst/>
          </a:prstGeom>
          <a:noFill/>
        </p:spPr>
        <p:txBody>
          <a:bodyPr wrap="square">
            <a:spAutoFit/>
          </a:bodyPr>
          <a:lstStyle/>
          <a:p>
            <a:r>
              <a:rPr lang="en-US" sz="4000" u="none" strike="noStrike" dirty="0">
                <a:effectLst/>
              </a:rPr>
              <a:t>Property Tax Taskforce – Education Subcommittee, May 23, 2024 Meeting</a:t>
            </a:r>
            <a:endParaRPr lang="en-US" sz="4000" dirty="0"/>
          </a:p>
        </p:txBody>
      </p:sp>
      <p:sp>
        <p:nvSpPr>
          <p:cNvPr id="8" name="TextBox 7">
            <a:extLst>
              <a:ext uri="{FF2B5EF4-FFF2-40B4-BE49-F238E27FC236}">
                <a16:creationId xmlns:a16="http://schemas.microsoft.com/office/drawing/2014/main" id="{6CFD5800-8C4C-90FE-F8DA-0C6F3331EB98}"/>
              </a:ext>
            </a:extLst>
          </p:cNvPr>
          <p:cNvSpPr txBox="1"/>
          <p:nvPr/>
        </p:nvSpPr>
        <p:spPr>
          <a:xfrm>
            <a:off x="655320" y="5235337"/>
            <a:ext cx="7221079" cy="400110"/>
          </a:xfrm>
          <a:prstGeom prst="rect">
            <a:avLst/>
          </a:prstGeom>
          <a:noFill/>
        </p:spPr>
        <p:txBody>
          <a:bodyPr wrap="none" rtlCol="0">
            <a:spAutoFit/>
          </a:bodyPr>
          <a:lstStyle/>
          <a:p>
            <a:r>
              <a:rPr lang="en-US" sz="2000" dirty="0"/>
              <a:t>Prepared/Presented by Lance Melton, MTSBA Executive Director</a:t>
            </a:r>
          </a:p>
        </p:txBody>
      </p:sp>
    </p:spTree>
    <p:extLst>
      <p:ext uri="{BB962C8B-B14F-4D97-AF65-F5344CB8AC3E}">
        <p14:creationId xmlns:p14="http://schemas.microsoft.com/office/powerpoint/2010/main" val="35591750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A0806E-10C3-96E7-77D2-5CE7922BAD22}"/>
              </a:ext>
            </a:extLst>
          </p:cNvPr>
          <p:cNvSpPr>
            <a:spLocks noGrp="1"/>
          </p:cNvSpPr>
          <p:nvPr>
            <p:ph type="title"/>
          </p:nvPr>
        </p:nvSpPr>
        <p:spPr>
          <a:xfrm>
            <a:off x="1383564" y="348865"/>
            <a:ext cx="9718111" cy="1576446"/>
          </a:xfrm>
        </p:spPr>
        <p:txBody>
          <a:bodyPr anchor="ctr">
            <a:normAutofit/>
          </a:bodyPr>
          <a:lstStyle/>
          <a:p>
            <a:r>
              <a:rPr lang="en-US" sz="3400" dirty="0">
                <a:solidFill>
                  <a:srgbClr val="FFFFFF"/>
                </a:solidFill>
              </a:rPr>
              <a:t>Topic 1: Uniform General Fund BASE Mills</a:t>
            </a:r>
            <a:br>
              <a:rPr lang="en-US" sz="3400" dirty="0">
                <a:solidFill>
                  <a:srgbClr val="FFFFFF"/>
                </a:solidFill>
              </a:rPr>
            </a:br>
            <a:r>
              <a:rPr lang="en-US" sz="3400" dirty="0">
                <a:solidFill>
                  <a:srgbClr val="FFFFFF"/>
                </a:solidFill>
              </a:rPr>
              <a:t>A Proposal for Uniform BASE Mills</a:t>
            </a:r>
          </a:p>
        </p:txBody>
      </p:sp>
      <p:sp>
        <p:nvSpPr>
          <p:cNvPr id="5" name="Slide Number Placeholder 4">
            <a:extLst>
              <a:ext uri="{FF2B5EF4-FFF2-40B4-BE49-F238E27FC236}">
                <a16:creationId xmlns:a16="http://schemas.microsoft.com/office/drawing/2014/main" id="{C09C007F-EB38-08B4-AE20-57EB9422CB35}"/>
              </a:ext>
            </a:extLst>
          </p:cNvPr>
          <p:cNvSpPr>
            <a:spLocks noGrp="1"/>
          </p:cNvSpPr>
          <p:nvPr>
            <p:ph type="sldNum" sz="quarter" idx="12"/>
          </p:nvPr>
        </p:nvSpPr>
        <p:spPr>
          <a:xfrm>
            <a:off x="11704320" y="6455664"/>
            <a:ext cx="448056" cy="365125"/>
          </a:xfrm>
        </p:spPr>
        <p:txBody>
          <a:bodyPr>
            <a:normAutofit/>
          </a:bodyPr>
          <a:lstStyle/>
          <a:p>
            <a:pPr>
              <a:spcAft>
                <a:spcPts val="600"/>
              </a:spcAft>
            </a:pPr>
            <a:fld id="{28B9DE3A-4A71-E44A-95C2-8740C9316F0A}" type="slidenum">
              <a:rPr lang="en-US" sz="1100">
                <a:solidFill>
                  <a:schemeClr val="tx1">
                    <a:lumMod val="50000"/>
                    <a:lumOff val="50000"/>
                  </a:schemeClr>
                </a:solidFill>
              </a:rPr>
              <a:pPr>
                <a:spcAft>
                  <a:spcPts val="600"/>
                </a:spcAft>
              </a:pPr>
              <a:t>2</a:t>
            </a:fld>
            <a:endParaRPr lang="en-US" sz="1100">
              <a:solidFill>
                <a:schemeClr val="tx1">
                  <a:lumMod val="50000"/>
                  <a:lumOff val="50000"/>
                </a:schemeClr>
              </a:solidFill>
            </a:endParaRPr>
          </a:p>
        </p:txBody>
      </p:sp>
      <p:graphicFrame>
        <p:nvGraphicFramePr>
          <p:cNvPr id="7" name="Content Placeholder 2">
            <a:extLst>
              <a:ext uri="{FF2B5EF4-FFF2-40B4-BE49-F238E27FC236}">
                <a16:creationId xmlns:a16="http://schemas.microsoft.com/office/drawing/2014/main" id="{890D56ED-EC79-65BC-1B03-8468DA5B6DAB}"/>
              </a:ext>
            </a:extLst>
          </p:cNvPr>
          <p:cNvGraphicFramePr>
            <a:graphicFrameLocks noGrp="1"/>
          </p:cNvGraphicFramePr>
          <p:nvPr>
            <p:ph idx="1"/>
            <p:extLst>
              <p:ext uri="{D42A27DB-BD31-4B8C-83A1-F6EECF244321}">
                <p14:modId xmlns:p14="http://schemas.microsoft.com/office/powerpoint/2010/main" val="582458148"/>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0300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A0806E-10C3-96E7-77D2-5CE7922BAD22}"/>
              </a:ext>
            </a:extLst>
          </p:cNvPr>
          <p:cNvSpPr>
            <a:spLocks noGrp="1"/>
          </p:cNvSpPr>
          <p:nvPr>
            <p:ph type="title"/>
          </p:nvPr>
        </p:nvSpPr>
        <p:spPr>
          <a:xfrm>
            <a:off x="746566" y="278535"/>
            <a:ext cx="9895951" cy="1033669"/>
          </a:xfrm>
        </p:spPr>
        <p:txBody>
          <a:bodyPr>
            <a:noAutofit/>
          </a:bodyPr>
          <a:lstStyle/>
          <a:p>
            <a:br>
              <a:rPr lang="en-US" sz="3200" dirty="0">
                <a:solidFill>
                  <a:srgbClr val="FFFFFF"/>
                </a:solidFill>
              </a:rPr>
            </a:br>
            <a:r>
              <a:rPr lang="en-US" sz="3200" dirty="0">
                <a:solidFill>
                  <a:srgbClr val="FFFFFF"/>
                </a:solidFill>
              </a:rPr>
              <a:t>Previous study recommendations –</a:t>
            </a:r>
            <a:br>
              <a:rPr lang="en-US" sz="3200" dirty="0">
                <a:solidFill>
                  <a:srgbClr val="FFFFFF"/>
                </a:solidFill>
              </a:rPr>
            </a:br>
            <a:r>
              <a:rPr lang="en-US" sz="3200" dirty="0">
                <a:solidFill>
                  <a:srgbClr val="FFFFFF"/>
                </a:solidFill>
              </a:rPr>
              <a:t>2001 K-12 Public School Funding Advisory Council</a:t>
            </a:r>
            <a:br>
              <a:rPr lang="en-US" sz="3200" dirty="0">
                <a:solidFill>
                  <a:srgbClr val="FFFFFF"/>
                </a:solidFill>
              </a:rPr>
            </a:br>
            <a:endParaRPr lang="en-US" sz="3200" dirty="0">
              <a:solidFill>
                <a:schemeClr val="bg1"/>
              </a:solidFill>
            </a:endParaRPr>
          </a:p>
        </p:txBody>
      </p:sp>
      <p:sp>
        <p:nvSpPr>
          <p:cNvPr id="3" name="Content Placeholder 2">
            <a:extLst>
              <a:ext uri="{FF2B5EF4-FFF2-40B4-BE49-F238E27FC236}">
                <a16:creationId xmlns:a16="http://schemas.microsoft.com/office/drawing/2014/main" id="{A605CF7C-EA1F-0B7B-2546-7087F527A7E9}"/>
              </a:ext>
            </a:extLst>
          </p:cNvPr>
          <p:cNvSpPr>
            <a:spLocks noGrp="1"/>
          </p:cNvSpPr>
          <p:nvPr>
            <p:ph idx="1"/>
          </p:nvPr>
        </p:nvSpPr>
        <p:spPr>
          <a:xfrm>
            <a:off x="41767" y="1622744"/>
            <a:ext cx="11833857" cy="5197811"/>
          </a:xfrm>
        </p:spPr>
        <p:txBody>
          <a:bodyPr anchor="ctr">
            <a:normAutofit/>
          </a:bodyPr>
          <a:lstStyle/>
          <a:p>
            <a:pPr marL="971550" lvl="1" indent="-514350">
              <a:buFont typeface="+mj-lt"/>
              <a:buAutoNum type="arabicPeriod"/>
            </a:pPr>
            <a:r>
              <a:rPr lang="en-US" sz="3200" dirty="0"/>
              <a:t>Created by </a:t>
            </a:r>
            <a:r>
              <a:rPr lang="en-US" sz="3200" dirty="0">
                <a:hlinkClick r:id="rId2"/>
              </a:rPr>
              <a:t>HB 625, 2001 Session</a:t>
            </a:r>
            <a:r>
              <a:rPr lang="en-US" sz="3200" dirty="0"/>
              <a:t> (Rep Musgrove, Havre, D.).</a:t>
            </a:r>
          </a:p>
          <a:p>
            <a:pPr marL="971550" lvl="1" indent="-514350">
              <a:buFont typeface="+mj-lt"/>
              <a:buAutoNum type="arabicPeriod"/>
            </a:pPr>
            <a:r>
              <a:rPr lang="en-US" sz="3200" dirty="0"/>
              <a:t>Recommendation #1: The Committee rejected countywide uniform levies in favor of a statewide levy to fund the BASE budgets of school districts. Coal, oil, and gas revenues would be used to offset the statewide levy and all other </a:t>
            </a:r>
            <a:r>
              <a:rPr lang="en-US" sz="3200" dirty="0" err="1"/>
              <a:t>nonlevy</a:t>
            </a:r>
            <a:r>
              <a:rPr lang="en-US" sz="3200" dirty="0"/>
              <a:t> revenue would be put into the over-BASE budget of a district. </a:t>
            </a:r>
          </a:p>
          <a:p>
            <a:pPr marL="971550" lvl="1" indent="-514350">
              <a:buFont typeface="+mj-lt"/>
              <a:buAutoNum type="arabicPeriod"/>
            </a:pPr>
            <a:r>
              <a:rPr lang="en-US" sz="3200" dirty="0"/>
              <a:t>The Committee also recommended a 5-year phase-in of the statewide levy.</a:t>
            </a:r>
          </a:p>
        </p:txBody>
      </p:sp>
      <p:sp>
        <p:nvSpPr>
          <p:cNvPr id="5" name="Slide Number Placeholder 4">
            <a:extLst>
              <a:ext uri="{FF2B5EF4-FFF2-40B4-BE49-F238E27FC236}">
                <a16:creationId xmlns:a16="http://schemas.microsoft.com/office/drawing/2014/main" id="{C09C007F-EB38-08B4-AE20-57EB9422CB35}"/>
              </a:ext>
            </a:extLst>
          </p:cNvPr>
          <p:cNvSpPr>
            <a:spLocks noGrp="1"/>
          </p:cNvSpPr>
          <p:nvPr>
            <p:ph type="sldNum" sz="quarter" idx="12"/>
          </p:nvPr>
        </p:nvSpPr>
        <p:spPr>
          <a:xfrm>
            <a:off x="11704320" y="6455431"/>
            <a:ext cx="445913" cy="365125"/>
          </a:xfrm>
        </p:spPr>
        <p:txBody>
          <a:bodyPr>
            <a:normAutofit/>
          </a:bodyPr>
          <a:lstStyle/>
          <a:p>
            <a:pPr>
              <a:spcAft>
                <a:spcPts val="600"/>
              </a:spcAft>
            </a:pPr>
            <a:fld id="{28B9DE3A-4A71-E44A-95C2-8740C9316F0A}"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Tree>
    <p:extLst>
      <p:ext uri="{BB962C8B-B14F-4D97-AF65-F5344CB8AC3E}">
        <p14:creationId xmlns:p14="http://schemas.microsoft.com/office/powerpoint/2010/main" val="13495011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A0806E-10C3-96E7-77D2-5CE7922BAD22}"/>
              </a:ext>
            </a:extLst>
          </p:cNvPr>
          <p:cNvSpPr>
            <a:spLocks noGrp="1"/>
          </p:cNvSpPr>
          <p:nvPr>
            <p:ph type="title"/>
          </p:nvPr>
        </p:nvSpPr>
        <p:spPr>
          <a:xfrm>
            <a:off x="816015" y="278535"/>
            <a:ext cx="9895951" cy="1033669"/>
          </a:xfrm>
        </p:spPr>
        <p:txBody>
          <a:bodyPr>
            <a:noAutofit/>
          </a:bodyPr>
          <a:lstStyle/>
          <a:p>
            <a:r>
              <a:rPr lang="en-US" sz="3200" dirty="0">
                <a:solidFill>
                  <a:schemeClr val="bg1"/>
                </a:solidFill>
              </a:rPr>
              <a:t>The Arguments for Uniform vs. Variable BASE Mills</a:t>
            </a:r>
            <a:br>
              <a:rPr lang="en-US" sz="3200" dirty="0">
                <a:solidFill>
                  <a:schemeClr val="bg1"/>
                </a:solidFill>
              </a:rPr>
            </a:br>
            <a:r>
              <a:rPr lang="en-US" sz="3200" dirty="0">
                <a:solidFill>
                  <a:schemeClr val="bg1"/>
                </a:solidFill>
              </a:rPr>
              <a:t>Previous study recommendations – </a:t>
            </a:r>
            <a:br>
              <a:rPr lang="en-US" sz="3200" dirty="0">
                <a:solidFill>
                  <a:schemeClr val="bg1"/>
                </a:solidFill>
              </a:rPr>
            </a:br>
            <a:r>
              <a:rPr lang="en-US" sz="3200" dirty="0">
                <a:solidFill>
                  <a:schemeClr val="bg1"/>
                </a:solidFill>
              </a:rPr>
              <a:t>2003 Public School Renewal Commission</a:t>
            </a:r>
            <a:endParaRPr lang="en-US" sz="3200" dirty="0">
              <a:solidFill>
                <a:srgbClr val="FFFFFF"/>
              </a:solidFill>
            </a:endParaRPr>
          </a:p>
        </p:txBody>
      </p:sp>
      <p:sp>
        <p:nvSpPr>
          <p:cNvPr id="3" name="Content Placeholder 2">
            <a:extLst>
              <a:ext uri="{FF2B5EF4-FFF2-40B4-BE49-F238E27FC236}">
                <a16:creationId xmlns:a16="http://schemas.microsoft.com/office/drawing/2014/main" id="{A605CF7C-EA1F-0B7B-2546-7087F527A7E9}"/>
              </a:ext>
            </a:extLst>
          </p:cNvPr>
          <p:cNvSpPr>
            <a:spLocks noGrp="1"/>
          </p:cNvSpPr>
          <p:nvPr>
            <p:ph idx="1"/>
          </p:nvPr>
        </p:nvSpPr>
        <p:spPr>
          <a:xfrm>
            <a:off x="127322" y="1622744"/>
            <a:ext cx="12022911" cy="5197811"/>
          </a:xfrm>
        </p:spPr>
        <p:txBody>
          <a:bodyPr anchor="ctr">
            <a:normAutofit/>
          </a:bodyPr>
          <a:lstStyle/>
          <a:p>
            <a:pPr marL="971550" lvl="1" indent="-514350">
              <a:buFont typeface="+mj-lt"/>
              <a:buAutoNum type="arabicPeriod"/>
            </a:pPr>
            <a:r>
              <a:rPr lang="en-US" sz="3200" dirty="0"/>
              <a:t>Created by </a:t>
            </a:r>
            <a:r>
              <a:rPr lang="en-US" sz="3200" dirty="0">
                <a:hlinkClick r:id="rId2"/>
              </a:rPr>
              <a:t>House Bill 736, 2003 Legislative Session</a:t>
            </a:r>
            <a:r>
              <a:rPr lang="en-US" sz="3200" dirty="0"/>
              <a:t> (Rep Roy Brown, Billings, R.)</a:t>
            </a:r>
          </a:p>
          <a:p>
            <a:pPr marL="971550" lvl="1" indent="-514350">
              <a:buFont typeface="+mj-lt"/>
              <a:buAutoNum type="arabicPeriod"/>
            </a:pPr>
            <a:r>
              <a:rPr lang="en-US" sz="3200" dirty="0"/>
              <a:t>The Public-School Renewal Commission recommended Implementation of a statewide equalization plan with an emphasis on homeowner equity and uniform property taxation. </a:t>
            </a:r>
          </a:p>
          <a:p>
            <a:pPr marL="971550" lvl="1" indent="-514350">
              <a:buFont typeface="+mj-lt"/>
              <a:buAutoNum type="arabicPeriod"/>
            </a:pPr>
            <a:r>
              <a:rPr lang="en-US" sz="3200" dirty="0"/>
              <a:t>The proposal called for funding the base budget using statewide equalization.</a:t>
            </a:r>
          </a:p>
          <a:p>
            <a:pPr marL="457200" lvl="1" indent="0">
              <a:buNone/>
            </a:pPr>
            <a:endParaRPr lang="en-US" sz="3200" dirty="0"/>
          </a:p>
        </p:txBody>
      </p:sp>
      <p:sp>
        <p:nvSpPr>
          <p:cNvPr id="5" name="Slide Number Placeholder 4">
            <a:extLst>
              <a:ext uri="{FF2B5EF4-FFF2-40B4-BE49-F238E27FC236}">
                <a16:creationId xmlns:a16="http://schemas.microsoft.com/office/drawing/2014/main" id="{C09C007F-EB38-08B4-AE20-57EB9422CB35}"/>
              </a:ext>
            </a:extLst>
          </p:cNvPr>
          <p:cNvSpPr>
            <a:spLocks noGrp="1"/>
          </p:cNvSpPr>
          <p:nvPr>
            <p:ph type="sldNum" sz="quarter" idx="12"/>
          </p:nvPr>
        </p:nvSpPr>
        <p:spPr>
          <a:xfrm>
            <a:off x="11704320" y="6455431"/>
            <a:ext cx="445913" cy="365125"/>
          </a:xfrm>
        </p:spPr>
        <p:txBody>
          <a:bodyPr>
            <a:normAutofit/>
          </a:bodyPr>
          <a:lstStyle/>
          <a:p>
            <a:pPr>
              <a:spcAft>
                <a:spcPts val="600"/>
              </a:spcAft>
            </a:pPr>
            <a:fld id="{28B9DE3A-4A71-E44A-95C2-8740C9316F0A}"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spTree>
    <p:extLst>
      <p:ext uri="{BB962C8B-B14F-4D97-AF65-F5344CB8AC3E}">
        <p14:creationId xmlns:p14="http://schemas.microsoft.com/office/powerpoint/2010/main" val="6608582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C09C007F-EB38-08B4-AE20-57EB9422CB35}"/>
              </a:ext>
            </a:extLst>
          </p:cNvPr>
          <p:cNvSpPr>
            <a:spLocks noGrp="1"/>
          </p:cNvSpPr>
          <p:nvPr>
            <p:ph type="sldNum" sz="quarter" idx="12"/>
          </p:nvPr>
        </p:nvSpPr>
        <p:spPr>
          <a:xfrm>
            <a:off x="11704320" y="6455431"/>
            <a:ext cx="445913" cy="365125"/>
          </a:xfrm>
        </p:spPr>
        <p:txBody>
          <a:bodyPr>
            <a:normAutofit/>
          </a:bodyPr>
          <a:lstStyle/>
          <a:p>
            <a:pPr>
              <a:spcAft>
                <a:spcPts val="600"/>
              </a:spcAft>
            </a:pPr>
            <a:fld id="{28B9DE3A-4A71-E44A-95C2-8740C9316F0A}" type="slidenum">
              <a:rPr lang="en-US" sz="110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sp>
        <p:nvSpPr>
          <p:cNvPr id="7" name="Title 1">
            <a:extLst>
              <a:ext uri="{FF2B5EF4-FFF2-40B4-BE49-F238E27FC236}">
                <a16:creationId xmlns:a16="http://schemas.microsoft.com/office/drawing/2014/main" id="{ACE47E2F-561E-D8FA-3E5A-40610BAD6C6A}"/>
              </a:ext>
            </a:extLst>
          </p:cNvPr>
          <p:cNvSpPr>
            <a:spLocks noGrp="1"/>
          </p:cNvSpPr>
          <p:nvPr>
            <p:ph type="title"/>
          </p:nvPr>
        </p:nvSpPr>
        <p:spPr>
          <a:xfrm>
            <a:off x="461558" y="314161"/>
            <a:ext cx="9895951" cy="1033669"/>
          </a:xfrm>
        </p:spPr>
        <p:txBody>
          <a:bodyPr>
            <a:noAutofit/>
          </a:bodyPr>
          <a:lstStyle/>
          <a:p>
            <a:br>
              <a:rPr lang="en-US" sz="3200" dirty="0">
                <a:solidFill>
                  <a:schemeClr val="bg1"/>
                </a:solidFill>
              </a:rPr>
            </a:br>
            <a:r>
              <a:rPr lang="en-US" sz="3200" dirty="0">
                <a:solidFill>
                  <a:schemeClr val="bg1"/>
                </a:solidFill>
              </a:rPr>
              <a:t>What are BASE mills?</a:t>
            </a:r>
            <a:br>
              <a:rPr lang="en-US" sz="3200" dirty="0">
                <a:solidFill>
                  <a:schemeClr val="bg1"/>
                </a:solidFill>
              </a:rPr>
            </a:br>
            <a:endParaRPr lang="en-US" sz="3200" dirty="0">
              <a:solidFill>
                <a:schemeClr val="bg1"/>
              </a:solidFill>
            </a:endParaRPr>
          </a:p>
        </p:txBody>
      </p:sp>
      <p:sp>
        <p:nvSpPr>
          <p:cNvPr id="11" name="Content Placeholder 2">
            <a:extLst>
              <a:ext uri="{FF2B5EF4-FFF2-40B4-BE49-F238E27FC236}">
                <a16:creationId xmlns:a16="http://schemas.microsoft.com/office/drawing/2014/main" id="{39EB0D8B-6F69-07F1-1961-182F97C2AD66}"/>
              </a:ext>
            </a:extLst>
          </p:cNvPr>
          <p:cNvSpPr>
            <a:spLocks noGrp="1"/>
          </p:cNvSpPr>
          <p:nvPr>
            <p:ph idx="1"/>
          </p:nvPr>
        </p:nvSpPr>
        <p:spPr>
          <a:xfrm>
            <a:off x="-3" y="1622744"/>
            <a:ext cx="6784851" cy="5197811"/>
          </a:xfrm>
        </p:spPr>
        <p:txBody>
          <a:bodyPr anchor="ctr">
            <a:normAutofit fontScale="92500" lnSpcReduction="20000"/>
          </a:bodyPr>
          <a:lstStyle/>
          <a:p>
            <a:pPr marL="457200" lvl="1" indent="0">
              <a:buNone/>
            </a:pPr>
            <a:r>
              <a:rPr lang="en-US" sz="3200" dirty="0"/>
              <a:t>BASE mills are neither permissive or voted; they are statutory/formulaic</a:t>
            </a:r>
          </a:p>
          <a:p>
            <a:pPr marL="457200" lvl="1" indent="0">
              <a:buNone/>
            </a:pPr>
            <a:endParaRPr lang="en-US" sz="3200" dirty="0"/>
          </a:p>
          <a:p>
            <a:pPr marL="457200" lvl="1" indent="0">
              <a:buNone/>
            </a:pPr>
            <a:r>
              <a:rPr lang="en-US" sz="3200" dirty="0"/>
              <a:t>BASE GTB squeezes them down in low-wealth school districts to some degree, but significant variation in these required mills remains</a:t>
            </a:r>
          </a:p>
          <a:p>
            <a:pPr marL="457200" lvl="1" indent="0">
              <a:buNone/>
            </a:pPr>
            <a:endParaRPr lang="en-US" sz="3200" dirty="0"/>
          </a:p>
          <a:p>
            <a:pPr marL="457200" lvl="1" indent="0">
              <a:buNone/>
            </a:pPr>
            <a:r>
              <a:rPr lang="en-US" sz="3200" dirty="0"/>
              <a:t>Equalizing BASE mills would replace the current portion of the funding formula filled with GTB and local BASE mill levies with either state funding (through statewide equalization) or county funding (through countywide equalization)</a:t>
            </a:r>
          </a:p>
        </p:txBody>
      </p:sp>
      <p:pic>
        <p:nvPicPr>
          <p:cNvPr id="13" name="Picture 12">
            <a:extLst>
              <a:ext uri="{FF2B5EF4-FFF2-40B4-BE49-F238E27FC236}">
                <a16:creationId xmlns:a16="http://schemas.microsoft.com/office/drawing/2014/main" id="{4E29B1D4-0E12-1CD8-37D3-747166282116}"/>
              </a:ext>
            </a:extLst>
          </p:cNvPr>
          <p:cNvPicPr>
            <a:picLocks noChangeAspect="1"/>
          </p:cNvPicPr>
          <p:nvPr/>
        </p:nvPicPr>
        <p:blipFill>
          <a:blip r:embed="rId2"/>
          <a:stretch>
            <a:fillRect/>
          </a:stretch>
        </p:blipFill>
        <p:spPr>
          <a:xfrm>
            <a:off x="6920205" y="37444"/>
            <a:ext cx="5271795" cy="6857999"/>
          </a:xfrm>
          <a:prstGeom prst="rect">
            <a:avLst/>
          </a:prstGeom>
        </p:spPr>
      </p:pic>
    </p:spTree>
    <p:extLst>
      <p:ext uri="{BB962C8B-B14F-4D97-AF65-F5344CB8AC3E}">
        <p14:creationId xmlns:p14="http://schemas.microsoft.com/office/powerpoint/2010/main" val="260691009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A0806E-10C3-96E7-77D2-5CE7922BAD22}"/>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The Arguments for Uniform (State or County) vs. Variable District BASE Mills</a:t>
            </a:r>
          </a:p>
        </p:txBody>
      </p:sp>
      <p:sp>
        <p:nvSpPr>
          <p:cNvPr id="3" name="Content Placeholder 2">
            <a:extLst>
              <a:ext uri="{FF2B5EF4-FFF2-40B4-BE49-F238E27FC236}">
                <a16:creationId xmlns:a16="http://schemas.microsoft.com/office/drawing/2014/main" id="{A605CF7C-EA1F-0B7B-2546-7087F527A7E9}"/>
              </a:ext>
            </a:extLst>
          </p:cNvPr>
          <p:cNvSpPr>
            <a:spLocks noGrp="1"/>
          </p:cNvSpPr>
          <p:nvPr>
            <p:ph idx="1"/>
          </p:nvPr>
        </p:nvSpPr>
        <p:spPr>
          <a:xfrm>
            <a:off x="339188" y="1622745"/>
            <a:ext cx="11025944" cy="4940717"/>
          </a:xfrm>
        </p:spPr>
        <p:txBody>
          <a:bodyPr anchor="ctr">
            <a:normAutofit fontScale="92500" lnSpcReduction="20000"/>
          </a:bodyPr>
          <a:lstStyle/>
          <a:p>
            <a:pPr marL="971550" lvl="1" indent="-514350">
              <a:buFont typeface="+mj-lt"/>
              <a:buAutoNum type="arabicPeriod"/>
            </a:pPr>
            <a:r>
              <a:rPr lang="en-US" sz="3200" dirty="0"/>
              <a:t>The disparity in taxable values per pupil across Montana remains profound, varying from a low mill value of only 30 cents per ANB to a high of $2,765 per ANB. This is a taxpayer equity gap of over 8,000 percent that could be cured with greater uniformity in BASE mills.</a:t>
            </a:r>
          </a:p>
          <a:p>
            <a:pPr marL="971550" lvl="1" indent="-514350">
              <a:buFont typeface="+mj-lt"/>
              <a:buAutoNum type="arabicPeriod"/>
            </a:pPr>
            <a:r>
              <a:rPr lang="en-US" sz="3200" dirty="0"/>
              <a:t>Current BASE mills, which are required by law as needed to fund the BASE budget, vary from 0 to 51 mills </a:t>
            </a:r>
            <a:r>
              <a:rPr lang="en-US" sz="3200" b="1" i="1" dirty="0"/>
              <a:t>despite</a:t>
            </a:r>
            <a:r>
              <a:rPr lang="en-US" sz="3200" dirty="0"/>
              <a:t> the state already investing $250+/- million annually to equalize tax effort across all districts through GTB.</a:t>
            </a:r>
          </a:p>
          <a:p>
            <a:pPr marL="971550" lvl="1" indent="-514350">
              <a:buFont typeface="+mj-lt"/>
              <a:buAutoNum type="arabicPeriod"/>
            </a:pPr>
            <a:r>
              <a:rPr lang="en-US" sz="3200" dirty="0"/>
              <a:t>Because of the interdependence of guaranteed tax base aid and local BASE taxes, understanding the school funding formula is near impossible. The lack of transparency generates distrust and understandable confusion, even among those responsible for levying the taxes. </a:t>
            </a:r>
          </a:p>
        </p:txBody>
      </p:sp>
      <p:sp>
        <p:nvSpPr>
          <p:cNvPr id="5" name="Slide Number Placeholder 4">
            <a:extLst>
              <a:ext uri="{FF2B5EF4-FFF2-40B4-BE49-F238E27FC236}">
                <a16:creationId xmlns:a16="http://schemas.microsoft.com/office/drawing/2014/main" id="{C09C007F-EB38-08B4-AE20-57EB9422CB35}"/>
              </a:ext>
            </a:extLst>
          </p:cNvPr>
          <p:cNvSpPr>
            <a:spLocks noGrp="1"/>
          </p:cNvSpPr>
          <p:nvPr>
            <p:ph type="sldNum" sz="quarter" idx="12"/>
          </p:nvPr>
        </p:nvSpPr>
        <p:spPr>
          <a:xfrm>
            <a:off x="11704320" y="6455431"/>
            <a:ext cx="445913" cy="365125"/>
          </a:xfrm>
        </p:spPr>
        <p:txBody>
          <a:bodyPr>
            <a:normAutofit/>
          </a:bodyPr>
          <a:lstStyle/>
          <a:p>
            <a:pPr>
              <a:spcAft>
                <a:spcPts val="600"/>
              </a:spcAft>
            </a:pPr>
            <a:fld id="{28B9DE3A-4A71-E44A-95C2-8740C9316F0A}" type="slidenum">
              <a:rPr lang="en-US" sz="1100">
                <a:solidFill>
                  <a:schemeClr val="tx1">
                    <a:lumMod val="50000"/>
                    <a:lumOff val="50000"/>
                  </a:schemeClr>
                </a:solidFill>
              </a:rPr>
              <a:pPr>
                <a:spcAft>
                  <a:spcPts val="600"/>
                </a:spcAft>
              </a:pPr>
              <a:t>6</a:t>
            </a:fld>
            <a:endParaRPr lang="en-US" sz="1100">
              <a:solidFill>
                <a:schemeClr val="tx1">
                  <a:lumMod val="50000"/>
                  <a:lumOff val="50000"/>
                </a:schemeClr>
              </a:solidFill>
            </a:endParaRPr>
          </a:p>
        </p:txBody>
      </p:sp>
    </p:spTree>
    <p:extLst>
      <p:ext uri="{BB962C8B-B14F-4D97-AF65-F5344CB8AC3E}">
        <p14:creationId xmlns:p14="http://schemas.microsoft.com/office/powerpoint/2010/main" val="12873079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8F9C98-D2FD-41E1-EB1C-12D934B0233E}"/>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Option 1: A Revenue-Neutral Proposal to Replace Local Variable with Uniform Statewide Mills</a:t>
            </a:r>
          </a:p>
        </p:txBody>
      </p:sp>
      <p:sp>
        <p:nvSpPr>
          <p:cNvPr id="3" name="Content Placeholder 2">
            <a:extLst>
              <a:ext uri="{FF2B5EF4-FFF2-40B4-BE49-F238E27FC236}">
                <a16:creationId xmlns:a16="http://schemas.microsoft.com/office/drawing/2014/main" id="{89A66321-85BE-E5F0-4139-54A1EB2B04D0}"/>
              </a:ext>
            </a:extLst>
          </p:cNvPr>
          <p:cNvSpPr>
            <a:spLocks noGrp="1"/>
          </p:cNvSpPr>
          <p:nvPr>
            <p:ph idx="1"/>
          </p:nvPr>
        </p:nvSpPr>
        <p:spPr>
          <a:xfrm>
            <a:off x="266219" y="1597432"/>
            <a:ext cx="11528384" cy="5260568"/>
          </a:xfrm>
        </p:spPr>
        <p:txBody>
          <a:bodyPr anchor="ctr">
            <a:normAutofit fontScale="77500" lnSpcReduction="20000"/>
          </a:bodyPr>
          <a:lstStyle/>
          <a:p>
            <a:pPr marL="514350" indent="-514350">
              <a:buFont typeface="+mj-lt"/>
              <a:buAutoNum type="arabicPeriod"/>
            </a:pPr>
            <a:r>
              <a:rPr lang="en-US" sz="3200" dirty="0"/>
              <a:t>Assume $4.6 million revenue per statewide mill, using estimates from House Bill 587 fiscal note.</a:t>
            </a:r>
          </a:p>
          <a:p>
            <a:pPr marL="514350" indent="-514350">
              <a:buFont typeface="+mj-lt"/>
              <a:buAutoNum type="arabicPeriod"/>
            </a:pPr>
            <a:r>
              <a:rPr lang="en-US" sz="3200" dirty="0"/>
              <a:t>FY24 variable district BASE levies generate $164 million.</a:t>
            </a:r>
          </a:p>
          <a:p>
            <a:pPr marL="514350" indent="-514350">
              <a:buFont typeface="+mj-lt"/>
              <a:buAutoNum type="arabicPeriod"/>
            </a:pPr>
            <a:r>
              <a:rPr lang="en-US" sz="3200" dirty="0"/>
              <a:t>18 uniform elementary and 18 uniform high school mills (total of 36 uniform mills) would generate approximately $165 million per year. The revenue would be used to eliminate local variable district mills in the school funding formula.</a:t>
            </a:r>
          </a:p>
          <a:p>
            <a:pPr marL="514350" indent="-514350">
              <a:buFont typeface="+mj-lt"/>
              <a:buAutoNum type="arabicPeriod"/>
            </a:pPr>
            <a:r>
              <a:rPr lang="en-US" sz="3200" dirty="0"/>
              <a:t>Remit the revenue from these mills in the same way and to the same destination (HB 587 account) and the BASE budget would now be funded entirely by the State for each district without the complications of calculating DSA, GTB, etc. Minor amendments to HB 587 would be needed.</a:t>
            </a:r>
          </a:p>
          <a:p>
            <a:pPr marL="514350" indent="-514350">
              <a:buFont typeface="+mj-lt"/>
              <a:buAutoNum type="arabicPeriod"/>
            </a:pPr>
            <a:r>
              <a:rPr lang="en-US" sz="3200" dirty="0"/>
              <a:t>Uniformity in BASE mills reduces mills in 223 school systems educating approximately nearly 90% of the state’s students. Assuming that residential property taxpaying individuals live in similar proportion to where children are enrolled in their public schools, mills would go down for nearly 90% of Montana property taxpayers by using uniform statewide instead of variable local BASE mills as a funding source for school district general fund budgets.</a:t>
            </a:r>
          </a:p>
        </p:txBody>
      </p:sp>
      <p:sp>
        <p:nvSpPr>
          <p:cNvPr id="5" name="Slide Number Placeholder 4">
            <a:extLst>
              <a:ext uri="{FF2B5EF4-FFF2-40B4-BE49-F238E27FC236}">
                <a16:creationId xmlns:a16="http://schemas.microsoft.com/office/drawing/2014/main" id="{8C5AEF07-21FF-7586-E215-8F5417AC863D}"/>
              </a:ext>
            </a:extLst>
          </p:cNvPr>
          <p:cNvSpPr>
            <a:spLocks noGrp="1"/>
          </p:cNvSpPr>
          <p:nvPr>
            <p:ph type="sldNum" sz="quarter" idx="12"/>
          </p:nvPr>
        </p:nvSpPr>
        <p:spPr>
          <a:xfrm>
            <a:off x="11704320" y="6455431"/>
            <a:ext cx="445913" cy="365125"/>
          </a:xfrm>
        </p:spPr>
        <p:txBody>
          <a:bodyPr>
            <a:normAutofit/>
          </a:bodyPr>
          <a:lstStyle/>
          <a:p>
            <a:pPr>
              <a:spcAft>
                <a:spcPts val="600"/>
              </a:spcAft>
            </a:pPr>
            <a:fld id="{28B9DE3A-4A71-E44A-95C2-8740C9316F0A}" type="slidenum">
              <a:rPr lang="en-US" sz="1100">
                <a:solidFill>
                  <a:schemeClr val="tx1">
                    <a:lumMod val="50000"/>
                    <a:lumOff val="50000"/>
                  </a:schemeClr>
                </a:solidFill>
              </a:rPr>
              <a:pPr>
                <a:spcAft>
                  <a:spcPts val="600"/>
                </a:spcAft>
              </a:pPr>
              <a:t>7</a:t>
            </a:fld>
            <a:endParaRPr lang="en-US" sz="1100">
              <a:solidFill>
                <a:schemeClr val="tx1">
                  <a:lumMod val="50000"/>
                  <a:lumOff val="50000"/>
                </a:schemeClr>
              </a:solidFill>
            </a:endParaRPr>
          </a:p>
        </p:txBody>
      </p:sp>
    </p:spTree>
    <p:extLst>
      <p:ext uri="{BB962C8B-B14F-4D97-AF65-F5344CB8AC3E}">
        <p14:creationId xmlns:p14="http://schemas.microsoft.com/office/powerpoint/2010/main" val="7134175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8F9C98-D2FD-41E1-EB1C-12D934B0233E}"/>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Option 2: A Revenue-Neutral Proposal to Replace District Mills with County Mills</a:t>
            </a:r>
          </a:p>
        </p:txBody>
      </p:sp>
      <p:sp>
        <p:nvSpPr>
          <p:cNvPr id="3" name="Content Placeholder 2">
            <a:extLst>
              <a:ext uri="{FF2B5EF4-FFF2-40B4-BE49-F238E27FC236}">
                <a16:creationId xmlns:a16="http://schemas.microsoft.com/office/drawing/2014/main" id="{89A66321-85BE-E5F0-4139-54A1EB2B04D0}"/>
              </a:ext>
            </a:extLst>
          </p:cNvPr>
          <p:cNvSpPr>
            <a:spLocks noGrp="1"/>
          </p:cNvSpPr>
          <p:nvPr>
            <p:ph idx="1"/>
          </p:nvPr>
        </p:nvSpPr>
        <p:spPr>
          <a:xfrm>
            <a:off x="194630" y="1622745"/>
            <a:ext cx="11732646" cy="5388379"/>
          </a:xfrm>
        </p:spPr>
        <p:txBody>
          <a:bodyPr anchor="ctr">
            <a:normAutofit fontScale="77500" lnSpcReduction="20000"/>
          </a:bodyPr>
          <a:lstStyle/>
          <a:p>
            <a:pPr marL="514350" indent="-514350">
              <a:buFont typeface="+mj-lt"/>
              <a:buAutoNum type="arabicPeriod"/>
            </a:pPr>
            <a:r>
              <a:rPr lang="en-US" sz="3200" dirty="0"/>
              <a:t>This proposal would yield a funding formula comparably complex to the current funding formula but would reduce the variation among approximately 400 school districts to smaller variations among 56 counties. </a:t>
            </a:r>
            <a:r>
              <a:rPr lang="en-US" sz="3200" dirty="0">
                <a:solidFill>
                  <a:srgbClr val="C00000"/>
                </a:solidFill>
              </a:rPr>
              <a:t>Wide disparities in tax wealth per pupil, however, exist among different counties, at more than 4,000% from high to low. Nonetheless, that is half the disparity that exists among districts under current law, so presumably a GTB mechanism would work twice as well at a county level than it currently does at a district level but would still have significant variations in tax effort from county to county.</a:t>
            </a:r>
          </a:p>
          <a:p>
            <a:pPr marL="514350" indent="-514350">
              <a:buFont typeface="+mj-lt"/>
              <a:buAutoNum type="arabicPeriod"/>
            </a:pPr>
            <a:r>
              <a:rPr lang="en-US" sz="3200" dirty="0"/>
              <a:t>Sub-options </a:t>
            </a:r>
          </a:p>
          <a:p>
            <a:pPr lvl="1"/>
            <a:r>
              <a:rPr lang="en-US" sz="3200" dirty="0"/>
              <a:t>Use the current GTB formula and ratios for school district general fund levies and apply it among 56 counties. To ensure revenue-neutrality, the law would have to be amended to establish a ratio that generates approximately $250 million in county GTB support (same as current law).</a:t>
            </a:r>
          </a:p>
          <a:p>
            <a:pPr lvl="1"/>
            <a:r>
              <a:rPr lang="en-US" sz="3200" dirty="0"/>
              <a:t>Abandon the general fund GTB formula and adapt/overhaul/expand the countywide retirement levy GTB formula. To ensure revenue-neutrality, the law would have to be amended to establish a ratio that generates approximately $250 million in county GTB support (same as current law) for county general fund BASE levies.</a:t>
            </a:r>
          </a:p>
        </p:txBody>
      </p:sp>
      <p:sp>
        <p:nvSpPr>
          <p:cNvPr id="5" name="Slide Number Placeholder 4">
            <a:extLst>
              <a:ext uri="{FF2B5EF4-FFF2-40B4-BE49-F238E27FC236}">
                <a16:creationId xmlns:a16="http://schemas.microsoft.com/office/drawing/2014/main" id="{8C5AEF07-21FF-7586-E215-8F5417AC863D}"/>
              </a:ext>
            </a:extLst>
          </p:cNvPr>
          <p:cNvSpPr>
            <a:spLocks noGrp="1"/>
          </p:cNvSpPr>
          <p:nvPr>
            <p:ph type="sldNum" sz="quarter" idx="12"/>
          </p:nvPr>
        </p:nvSpPr>
        <p:spPr>
          <a:xfrm>
            <a:off x="11704320" y="6455431"/>
            <a:ext cx="445913" cy="365125"/>
          </a:xfrm>
        </p:spPr>
        <p:txBody>
          <a:bodyPr>
            <a:normAutofit/>
          </a:bodyPr>
          <a:lstStyle/>
          <a:p>
            <a:pPr>
              <a:spcAft>
                <a:spcPts val="600"/>
              </a:spcAft>
            </a:pPr>
            <a:fld id="{28B9DE3A-4A71-E44A-95C2-8740C9316F0A}" type="slidenum">
              <a:rPr lang="en-US" sz="1100">
                <a:solidFill>
                  <a:schemeClr val="tx1">
                    <a:lumMod val="50000"/>
                    <a:lumOff val="50000"/>
                  </a:schemeClr>
                </a:solidFill>
              </a:rPr>
              <a:pPr>
                <a:spcAft>
                  <a:spcPts val="600"/>
                </a:spcAft>
              </a:pPr>
              <a:t>8</a:t>
            </a:fld>
            <a:endParaRPr lang="en-US" sz="1100">
              <a:solidFill>
                <a:schemeClr val="tx1">
                  <a:lumMod val="50000"/>
                  <a:lumOff val="50000"/>
                </a:schemeClr>
              </a:solidFill>
            </a:endParaRPr>
          </a:p>
        </p:txBody>
      </p:sp>
    </p:spTree>
    <p:extLst>
      <p:ext uri="{BB962C8B-B14F-4D97-AF65-F5344CB8AC3E}">
        <p14:creationId xmlns:p14="http://schemas.microsoft.com/office/powerpoint/2010/main" val="12086645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7438</TotalTime>
  <Words>1010</Words>
  <Application>Microsoft Macintosh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Aptos</vt:lpstr>
      <vt:lpstr>Arial</vt:lpstr>
      <vt:lpstr>Office Theme</vt:lpstr>
      <vt:lpstr>PowerPoint Presentation</vt:lpstr>
      <vt:lpstr>Topic 1: Uniform General Fund BASE Mills A Proposal for Uniform BASE Mills</vt:lpstr>
      <vt:lpstr> Previous study recommendations – 2001 K-12 Public School Funding Advisory Council </vt:lpstr>
      <vt:lpstr>The Arguments for Uniform vs. Variable BASE Mills Previous study recommendations –  2003 Public School Renewal Commission</vt:lpstr>
      <vt:lpstr> What are BASE mills? </vt:lpstr>
      <vt:lpstr>The Arguments for Uniform (State or County) vs. Variable District BASE Mills</vt:lpstr>
      <vt:lpstr>Option 1: A Revenue-Neutral Proposal to Replace Local Variable with Uniform Statewide Mills</vt:lpstr>
      <vt:lpstr>Option 2: A Revenue-Neutral Proposal to Replace District Mills with County Mills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Innovations and Choices</dc:title>
  <dc:creator>Lance Melton</dc:creator>
  <cp:lastModifiedBy>Lance Melton</cp:lastModifiedBy>
  <cp:revision>201</cp:revision>
  <dcterms:created xsi:type="dcterms:W3CDTF">2024-03-16T00:53:45Z</dcterms:created>
  <dcterms:modified xsi:type="dcterms:W3CDTF">2024-05-14T19:44:09Z</dcterms:modified>
</cp:coreProperties>
</file>